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56" r:id="rId2"/>
  </p:sldMasterIdLst>
  <p:sldIdLst>
    <p:sldId id="256" r:id="rId3"/>
    <p:sldId id="257" r:id="rId4"/>
    <p:sldId id="258" r:id="rId5"/>
    <p:sldId id="259" r:id="rId6"/>
    <p:sldId id="272" r:id="rId7"/>
    <p:sldId id="273" r:id="rId8"/>
    <p:sldId id="274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5" r:id="rId20"/>
    <p:sldId id="277" r:id="rId21"/>
    <p:sldId id="278" r:id="rId22"/>
    <p:sldId id="279" r:id="rId23"/>
    <p:sldId id="286" r:id="rId24"/>
    <p:sldId id="280" r:id="rId25"/>
    <p:sldId id="300" r:id="rId26"/>
    <p:sldId id="281" r:id="rId27"/>
    <p:sldId id="282" r:id="rId28"/>
    <p:sldId id="283" r:id="rId29"/>
    <p:sldId id="284" r:id="rId30"/>
    <p:sldId id="285" r:id="rId31"/>
    <p:sldId id="287" r:id="rId32"/>
    <p:sldId id="288" r:id="rId33"/>
    <p:sldId id="293" r:id="rId34"/>
    <p:sldId id="299" r:id="rId35"/>
    <p:sldId id="301" r:id="rId36"/>
    <p:sldId id="294" r:id="rId37"/>
    <p:sldId id="302" r:id="rId38"/>
    <p:sldId id="295" r:id="rId39"/>
    <p:sldId id="289" r:id="rId40"/>
    <p:sldId id="290" r:id="rId41"/>
    <p:sldId id="291" r:id="rId42"/>
    <p:sldId id="292" r:id="rId43"/>
    <p:sldId id="296" r:id="rId44"/>
    <p:sldId id="303" r:id="rId45"/>
    <p:sldId id="297" r:id="rId46"/>
    <p:sldId id="304" r:id="rId47"/>
    <p:sldId id="298" r:id="rId4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C3199C-5078-D9CF-BCEB-6AE8A5A64638}" v="116" dt="2022-05-19T04:03:53.453"/>
    <p1510:client id="{7FDDE1CE-15FA-4A3B-AA59-A1EA7A6CF8BE}" v="7690" dt="2022-05-18T15:11:14.573"/>
    <p1510:client id="{9EB81BA4-0EBD-137A-6ABF-502DC5F0BBC9}" v="19" dt="2022-05-19T06:15:06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microsoft.com/office/2015/10/relationships/revisionInfo" Target="revisionInfo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9106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574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8667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34561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1072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554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2433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73220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95968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10344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037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0515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19438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46954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68762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39505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88417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52235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10945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1389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3904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402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788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58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860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8451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938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2A643-9BB0-4E02-80B2-2C0A5E5D738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D720A-4AD5-4DCF-885F-DE52979961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7289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F6D718-78D8-405D-8F5F-51ED93C7712E}" type="datetimeFigureOut">
              <a:rPr kumimoji="1" lang="ja-JP" altLang="en-US" smtClean="0"/>
              <a:t>2022/5/20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8DFB3D2-31F4-4063-89D5-2AE3052531C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67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atcoder.jp/contests/apg4b/tasks/APG4b_ch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atcoder.jp/contests/abc075/tasks/abc075_b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1">
            <a:extLst>
              <a:ext uri="{FF2B5EF4-FFF2-40B4-BE49-F238E27FC236}">
                <a16:creationId xmlns:a16="http://schemas.microsoft.com/office/drawing/2014/main" id="{59D9D550-DA93-031D-75E0-C5F20B2A6A4F}"/>
              </a:ext>
            </a:extLst>
          </p:cNvPr>
          <p:cNvSpPr txBox="1">
            <a:spLocks/>
          </p:cNvSpPr>
          <p:nvPr/>
        </p:nvSpPr>
        <p:spPr>
          <a:xfrm>
            <a:off x="1507067" y="2404534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9600"/>
              <a:t>C++</a:t>
            </a:r>
            <a:r>
              <a:rPr lang="ja-JP" altLang="en-US" sz="9600"/>
              <a:t>講習会</a:t>
            </a:r>
          </a:p>
        </p:txBody>
      </p:sp>
      <p:sp>
        <p:nvSpPr>
          <p:cNvPr id="7" name="字幕 2">
            <a:extLst>
              <a:ext uri="{FF2B5EF4-FFF2-40B4-BE49-F238E27FC236}">
                <a16:creationId xmlns:a16="http://schemas.microsoft.com/office/drawing/2014/main" id="{9F4E0B5D-EF24-CC0B-0359-369E99F7F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kumimoji="1" lang="ja-JP" altLang="en-US" sz="2800">
                <a:ea typeface="ＭＳ Ｐゴシック"/>
              </a:rPr>
              <a:t>第</a:t>
            </a:r>
            <a:r>
              <a:rPr lang="ja-JP" altLang="en-US" sz="2800">
                <a:ea typeface="ＭＳ Ｐゴシック"/>
              </a:rPr>
              <a:t>5</a:t>
            </a:r>
            <a:r>
              <a:rPr kumimoji="1" lang="ja-JP" altLang="en-US" sz="2800">
                <a:ea typeface="ＭＳ Ｐゴシック"/>
              </a:rPr>
              <a:t>回　</a:t>
            </a:r>
            <a:r>
              <a:rPr lang="ja-JP" altLang="en-US" sz="2800">
                <a:ea typeface="ＭＳ Ｐゴシック"/>
              </a:rPr>
              <a:t>関数</a:t>
            </a:r>
            <a:endParaRPr kumimoji="1" lang="ja-JP" altLang="en-US" sz="2800"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2311110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1195198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4264697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1561915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6709246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3195422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2504716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34060179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3621-9DB9-EE1A-0B54-48408CBA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80" y="50165"/>
            <a:ext cx="30988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関数の宣言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DE4C2-357F-13B8-7EEB-361369EDB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307465"/>
            <a:ext cx="7162800" cy="5514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ja-JP" altLang="en-US" sz="3600">
                <a:ea typeface="ＭＳ Ｐゴシック"/>
                <a:cs typeface="Calibri"/>
              </a:rPr>
              <a:t>関数を作ることを関数の宣言という</a:t>
            </a:r>
            <a:endParaRPr lang="en-US"/>
          </a:p>
          <a:p>
            <a:endParaRPr lang="en-US" altLang="ja-JP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3F029-F5F4-EA5E-4694-0F6FC6624045}"/>
              </a:ext>
            </a:extLst>
          </p:cNvPr>
          <p:cNvSpPr txBox="1"/>
          <p:nvPr/>
        </p:nvSpPr>
        <p:spPr>
          <a:xfrm>
            <a:off x="345440" y="2814320"/>
            <a:ext cx="7874000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5400">
                <a:solidFill>
                  <a:srgbClr val="0070C0"/>
                </a:solidFill>
                <a:ea typeface="Calibri"/>
                <a:cs typeface="Calibri"/>
              </a:rPr>
              <a:t>返り値の型 </a:t>
            </a:r>
            <a:r>
              <a:rPr lang="ja-JP" altLang="en-US" sz="5400">
                <a:solidFill>
                  <a:srgbClr val="FFC000"/>
                </a:solidFill>
                <a:ea typeface="Calibri"/>
                <a:cs typeface="Calibri"/>
              </a:rPr>
              <a:t>関数名</a:t>
            </a:r>
            <a:r>
              <a:rPr lang="ja-JP" altLang="en-US" sz="5400">
                <a:solidFill>
                  <a:srgbClr val="0070C0"/>
                </a:solidFill>
                <a:ea typeface="Calibri"/>
                <a:cs typeface="Calibri"/>
              </a:rPr>
              <a:t> </a:t>
            </a:r>
            <a:r>
              <a:rPr lang="ja-JP" altLang="en-US" sz="5400">
                <a:solidFill>
                  <a:srgbClr val="FF0000"/>
                </a:solidFill>
                <a:ea typeface="Calibri"/>
                <a:cs typeface="Calibri"/>
              </a:rPr>
              <a:t>(引数)</a:t>
            </a:r>
          </a:p>
          <a:p>
            <a:endParaRPr lang="ja-JP" altLang="en-US" sz="3200" dirty="0">
              <a:solidFill>
                <a:srgbClr val="FF0000"/>
              </a:solidFill>
              <a:ea typeface="Calibri"/>
              <a:cs typeface="Calibri"/>
            </a:endParaRPr>
          </a:p>
          <a:p>
            <a:endParaRPr lang="ja-JP" altLang="en-US" sz="3200" dirty="0">
              <a:solidFill>
                <a:srgbClr val="FF0000"/>
              </a:solidFill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423E6-9651-A845-2559-7D6EE3BFDB39}"/>
              </a:ext>
            </a:extLst>
          </p:cNvPr>
          <p:cNvSpPr txBox="1"/>
          <p:nvPr/>
        </p:nvSpPr>
        <p:spPr>
          <a:xfrm>
            <a:off x="345440" y="4399280"/>
            <a:ext cx="12283440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 b="1">
                <a:solidFill>
                  <a:schemeClr val="accent1"/>
                </a:solidFill>
                <a:ea typeface="ＭＳ Ｐゴシック"/>
              </a:rPr>
              <a:t>返り値</a:t>
            </a:r>
            <a:r>
              <a:rPr lang="ja-JP" altLang="en-US" sz="3200">
                <a:ea typeface="ＭＳ Ｐゴシック"/>
              </a:rPr>
              <a:t>の型は,</a:t>
            </a:r>
            <a:r>
              <a:rPr lang="ja-JP" altLang="en-US" sz="3200">
                <a:solidFill>
                  <a:srgbClr val="7030A0"/>
                </a:solidFill>
                <a:ea typeface="ＭＳ Ｐゴシック"/>
              </a:rPr>
              <a:t>return</a:t>
            </a:r>
            <a:r>
              <a:rPr lang="ja-JP" altLang="en-US" sz="3200">
                <a:ea typeface="ＭＳ Ｐゴシック"/>
              </a:rPr>
              <a:t>で返す値の型を入れる</a:t>
            </a:r>
            <a:endParaRPr lang="en-US" altLang="ja-JP" sz="3200">
              <a:ea typeface="Calibri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例えば return 0.8;ならdouble　, return "aiueo";ならstring型を入れる</a:t>
            </a:r>
          </a:p>
          <a:p>
            <a:r>
              <a:rPr lang="ja-JP" altLang="en-US" sz="3200">
                <a:ea typeface="ＭＳ Ｐゴシック"/>
                <a:cs typeface="Calibri"/>
              </a:rPr>
              <a:t>何も返さない関数の場合は</a:t>
            </a:r>
            <a:r>
              <a:rPr lang="ja-JP" altLang="en-US" sz="3200" b="1">
                <a:solidFill>
                  <a:srgbClr val="0070C0"/>
                </a:solidFill>
                <a:ea typeface="ＭＳ Ｐゴシック"/>
                <a:cs typeface="Calibri"/>
              </a:rPr>
              <a:t>void</a:t>
            </a:r>
            <a:r>
              <a:rPr lang="ja-JP" altLang="en-US" sz="3200">
                <a:ea typeface="ＭＳ Ｐゴシック"/>
                <a:cs typeface="Calibri"/>
              </a:rPr>
              <a:t>を入れる</a:t>
            </a:r>
          </a:p>
        </p:txBody>
      </p:sp>
    </p:spTree>
    <p:extLst>
      <p:ext uri="{BB962C8B-B14F-4D97-AF65-F5344CB8AC3E}">
        <p14:creationId xmlns:p14="http://schemas.microsoft.com/office/powerpoint/2010/main" val="1774894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3621-9DB9-EE1A-0B54-48408CBA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680" y="50165"/>
            <a:ext cx="30988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関数の宣言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DE4C2-357F-13B8-7EEB-361369EDB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20" y="1307465"/>
            <a:ext cx="7162800" cy="5514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ja-JP" altLang="en-US" sz="3600">
                <a:ea typeface="ＭＳ Ｐゴシック"/>
                <a:cs typeface="Calibri"/>
              </a:rPr>
              <a:t>関数を作ることを関数の宣言という</a:t>
            </a:r>
            <a:endParaRPr lang="en-US"/>
          </a:p>
          <a:p>
            <a:endParaRPr lang="en-US" altLang="ja-JP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D3F029-F5F4-EA5E-4694-0F6FC6624045}"/>
              </a:ext>
            </a:extLst>
          </p:cNvPr>
          <p:cNvSpPr txBox="1"/>
          <p:nvPr/>
        </p:nvSpPr>
        <p:spPr>
          <a:xfrm>
            <a:off x="355600" y="2133600"/>
            <a:ext cx="7874000" cy="19082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5400">
                <a:solidFill>
                  <a:srgbClr val="0070C0"/>
                </a:solidFill>
                <a:ea typeface="Calibri"/>
                <a:cs typeface="Calibri"/>
              </a:rPr>
              <a:t>返り値の型 </a:t>
            </a:r>
            <a:r>
              <a:rPr lang="ja-JP" altLang="en-US" sz="5400">
                <a:solidFill>
                  <a:srgbClr val="FFC000"/>
                </a:solidFill>
                <a:ea typeface="Calibri"/>
                <a:cs typeface="Calibri"/>
              </a:rPr>
              <a:t>関数名</a:t>
            </a:r>
            <a:r>
              <a:rPr lang="ja-JP" altLang="en-US" sz="5400">
                <a:solidFill>
                  <a:srgbClr val="0070C0"/>
                </a:solidFill>
                <a:ea typeface="Calibri"/>
                <a:cs typeface="Calibri"/>
              </a:rPr>
              <a:t> </a:t>
            </a:r>
            <a:r>
              <a:rPr lang="ja-JP" altLang="en-US" sz="5400">
                <a:solidFill>
                  <a:srgbClr val="FF0000"/>
                </a:solidFill>
                <a:ea typeface="Calibri"/>
                <a:cs typeface="Calibri"/>
              </a:rPr>
              <a:t>(引数)</a:t>
            </a:r>
          </a:p>
          <a:p>
            <a:endParaRPr lang="ja-JP" altLang="en-US" sz="3200" dirty="0">
              <a:solidFill>
                <a:srgbClr val="FF0000"/>
              </a:solidFill>
              <a:ea typeface="Calibri"/>
              <a:cs typeface="Calibri"/>
            </a:endParaRPr>
          </a:p>
          <a:p>
            <a:endParaRPr lang="ja-JP" altLang="en-US" sz="3200" dirty="0">
              <a:solidFill>
                <a:srgbClr val="FF0000"/>
              </a:solidFill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423E6-9651-A845-2559-7D6EE3BFDB39}"/>
              </a:ext>
            </a:extLst>
          </p:cNvPr>
          <p:cNvSpPr txBox="1"/>
          <p:nvPr/>
        </p:nvSpPr>
        <p:spPr>
          <a:xfrm>
            <a:off x="0" y="3190240"/>
            <a:ext cx="1244600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 b="1">
                <a:solidFill>
                  <a:srgbClr val="FF0000"/>
                </a:solidFill>
                <a:ea typeface="ＭＳ Ｐゴシック"/>
                <a:cs typeface="Calibri"/>
              </a:rPr>
              <a:t>引数</a:t>
            </a:r>
            <a:r>
              <a:rPr lang="ja-JP" altLang="en-US" sz="3200">
                <a:ea typeface="ＭＳ Ｐゴシック"/>
                <a:cs typeface="Calibri"/>
              </a:rPr>
              <a:t>の個数は自由で、引数を一つも取らない変数を作ることも出来ます</a:t>
            </a:r>
          </a:p>
          <a:p>
            <a:r>
              <a:rPr lang="ja-JP" altLang="en-US" sz="3200" b="1">
                <a:solidFill>
                  <a:srgbClr val="FF0000"/>
                </a:solidFill>
                <a:ea typeface="ＭＳ Ｐゴシック"/>
                <a:cs typeface="Calibri"/>
              </a:rPr>
              <a:t>引数</a:t>
            </a:r>
            <a:r>
              <a:rPr lang="ja-JP" altLang="en-US" sz="3200">
                <a:solidFill>
                  <a:schemeClr val="tx1">
                    <a:lumMod val="95000"/>
                    <a:lumOff val="5000"/>
                  </a:schemeClr>
                </a:solidFill>
                <a:ea typeface="ＭＳ Ｐゴシック"/>
                <a:cs typeface="Calibri"/>
              </a:rPr>
              <a:t>は受け取りたい型と引数の名前が必要です</a:t>
            </a:r>
            <a:endParaRPr lang="ja-JP" altLang="en-US" sz="3200" dirty="0">
              <a:solidFill>
                <a:schemeClr val="tx1">
                  <a:lumMod val="95000"/>
                  <a:lumOff val="5000"/>
                </a:schemeClr>
              </a:solidFill>
              <a:ea typeface="ＭＳ Ｐゴシック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4792EF-18F9-988C-E54D-9560E1A287A6}"/>
              </a:ext>
            </a:extLst>
          </p:cNvPr>
          <p:cNvSpPr txBox="1"/>
          <p:nvPr/>
        </p:nvSpPr>
        <p:spPr>
          <a:xfrm>
            <a:off x="812800" y="4663440"/>
            <a:ext cx="4663440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Calibri"/>
                <a:cs typeface="Calibri"/>
              </a:rPr>
              <a:t>int a(int x,int y)</a:t>
            </a:r>
            <a:endParaRPr lang="ja-JP" altLang="en-US" sz="3200" dirty="0">
              <a:ea typeface="Calibri"/>
              <a:cs typeface="Calibri"/>
            </a:endParaRPr>
          </a:p>
          <a:p>
            <a:r>
              <a:rPr lang="ja-JP" altLang="en-US" sz="2400">
                <a:ea typeface="Calibri"/>
                <a:cs typeface="Calibri"/>
              </a:rPr>
              <a:t>整数2つが引数、返り値も整数型</a:t>
            </a:r>
            <a:endParaRPr lang="ja-JP" altLang="en-US" sz="2400" dirty="0">
              <a:ea typeface="Calibri"/>
              <a:cs typeface="Calibri"/>
            </a:endParaRPr>
          </a:p>
          <a:p>
            <a:r>
              <a:rPr lang="ja-JP" altLang="en-US" sz="3200">
                <a:ea typeface="Calibri"/>
                <a:cs typeface="Calibri"/>
              </a:rPr>
              <a:t>void b(double x)</a:t>
            </a:r>
          </a:p>
          <a:p>
            <a:r>
              <a:rPr lang="ja-JP" altLang="en-US" sz="2400">
                <a:ea typeface="Calibri"/>
                <a:cs typeface="Calibri"/>
              </a:rPr>
              <a:t>実数一つが引数、返り値なし</a:t>
            </a:r>
            <a:endParaRPr lang="ja-JP" altLang="en-US" sz="3200" dirty="0"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A3BED6-091C-5C0C-A13A-9DACB9225E5B}"/>
              </a:ext>
            </a:extLst>
          </p:cNvPr>
          <p:cNvSpPr txBox="1"/>
          <p:nvPr/>
        </p:nvSpPr>
        <p:spPr>
          <a:xfrm>
            <a:off x="6634480" y="4663440"/>
            <a:ext cx="4439920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Calibri"/>
                <a:cs typeface="Calibri"/>
              </a:rPr>
              <a:t>int c(vector&lt;int&gt; vec)</a:t>
            </a:r>
            <a:endParaRPr lang="ja-JP" altLang="en-US" sz="3200" dirty="0">
              <a:ea typeface="Calibri"/>
              <a:cs typeface="Calibri"/>
            </a:endParaRPr>
          </a:p>
          <a:p>
            <a:r>
              <a:rPr lang="ja-JP" altLang="en-US" sz="2400">
                <a:ea typeface="Calibri"/>
                <a:cs typeface="Calibri"/>
              </a:rPr>
              <a:t>配列が引数,返り値は整数型</a:t>
            </a:r>
            <a:endParaRPr lang="ja-JP" altLang="en-US" sz="3200" dirty="0">
              <a:ea typeface="Calibri"/>
              <a:cs typeface="Calibri"/>
            </a:endParaRPr>
          </a:p>
          <a:p>
            <a:r>
              <a:rPr lang="ja-JP" altLang="en-US" sz="3200">
                <a:ea typeface="Calibri"/>
                <a:cs typeface="Calibri"/>
              </a:rPr>
              <a:t>void d()</a:t>
            </a:r>
            <a:endParaRPr lang="ja-JP" altLang="en-US" sz="3200" dirty="0">
              <a:ea typeface="Calibri"/>
              <a:cs typeface="Calibri"/>
            </a:endParaRPr>
          </a:p>
          <a:p>
            <a:r>
              <a:rPr lang="ja-JP" altLang="en-US" sz="2400">
                <a:ea typeface="Calibri"/>
                <a:cs typeface="Calibri"/>
              </a:rPr>
              <a:t>引数なし、返り値もなし</a:t>
            </a:r>
            <a:endParaRPr lang="ja-JP" altLang="en-US" sz="2400" dirty="0">
              <a:ea typeface="Calibri"/>
              <a:cs typeface="Calibri"/>
            </a:endParaRPr>
          </a:p>
          <a:p>
            <a:endParaRPr lang="ja-JP" altLang="en-US" sz="32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9975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D9227-6ECD-2E0E-C860-F903B2431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45" y="-217"/>
            <a:ext cx="10515600" cy="1325563"/>
          </a:xfrm>
        </p:spPr>
        <p:txBody>
          <a:bodyPr/>
          <a:lstStyle/>
          <a:p>
            <a:r>
              <a:rPr lang="ja-JP" altLang="en-US">
                <a:cs typeface="Calibri Light"/>
              </a:rPr>
              <a:t>関数</a:t>
            </a:r>
            <a:endParaRPr kumimoji="1"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BD8B8-B223-CB6C-43C8-F94089A34CEC}"/>
              </a:ext>
            </a:extLst>
          </p:cNvPr>
          <p:cNvSpPr txBox="1"/>
          <p:nvPr/>
        </p:nvSpPr>
        <p:spPr>
          <a:xfrm>
            <a:off x="5303520" y="1534160"/>
            <a:ext cx="6512560" cy="304698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整数型の変数</a:t>
            </a:r>
            <a:r>
              <a:rPr lang="en-US" sz="3200" dirty="0" err="1">
                <a:cs typeface="Calibri"/>
              </a:rPr>
              <a:t>a,b,c</a:t>
            </a:r>
            <a:r>
              <a:rPr lang="ja-JP" altLang="en-US" sz="3200">
                <a:ea typeface="ＭＳ Ｐゴシック"/>
                <a:cs typeface="Calibri"/>
              </a:rPr>
              <a:t>が偶数かを判定し、偶数ならYes、奇数ならNoと</a:t>
            </a:r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出力するプログラム</a:t>
            </a:r>
          </a:p>
          <a:p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プログラム自体は正しい動作をするけど、コードを書くのが少し面倒くさい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3919524-4161-BEB7-1F62-85345C59E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61" y="0"/>
            <a:ext cx="32096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806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43621-9DB9-EE1A-0B54-48408CBA0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-244475"/>
            <a:ext cx="24384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関数の例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B423E6-9651-A845-2559-7D6EE3BFDB39}"/>
              </a:ext>
            </a:extLst>
          </p:cNvPr>
          <p:cNvSpPr txBox="1"/>
          <p:nvPr/>
        </p:nvSpPr>
        <p:spPr>
          <a:xfrm>
            <a:off x="721360" y="4378960"/>
            <a:ext cx="1052576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ja-JP" altLang="en-US" sz="2800" dirty="0">
              <a:ea typeface="ＭＳ Ｐゴシック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80AA4-B865-FCC7-D2E9-23B30F305388}"/>
              </a:ext>
            </a:extLst>
          </p:cNvPr>
          <p:cNvSpPr txBox="1"/>
          <p:nvPr/>
        </p:nvSpPr>
        <p:spPr>
          <a:xfrm>
            <a:off x="762000" y="762000"/>
            <a:ext cx="379497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Calibri"/>
                <a:cs typeface="Calibri"/>
              </a:rPr>
              <a:t>配列の平均の返す関数</a:t>
            </a:r>
            <a:endParaRPr lang="ja-JP" altLang="en-US" sz="2400" dirty="0">
              <a:ea typeface="Calibri"/>
              <a:cs typeface="Calibri"/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3B41FB90-3E4A-FB5C-8B04-F5906E3D4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261229"/>
            <a:ext cx="5656614" cy="55816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A2BDD9D-0E5E-9052-07DF-898C09E32B73}"/>
              </a:ext>
            </a:extLst>
          </p:cNvPr>
          <p:cNvSpPr txBox="1"/>
          <p:nvPr/>
        </p:nvSpPr>
        <p:spPr>
          <a:xfrm>
            <a:off x="5507355" y="613727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/>
              <a:t>7</a:t>
            </a:r>
            <a:r>
              <a:rPr lang="ja-JP" altLang="en-US" sz="2400">
                <a:ea typeface="ＭＳ Ｐゴシック"/>
              </a:rPr>
              <a:t>と出力される</a:t>
            </a:r>
            <a:endParaRPr lang="ja-JP" altLang="en-US" sz="2400">
              <a:ea typeface="ＭＳ Ｐゴシック"/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C71511-1544-C540-A2A9-1CAFAC90BF0A}"/>
              </a:ext>
            </a:extLst>
          </p:cNvPr>
          <p:cNvSpPr txBox="1"/>
          <p:nvPr/>
        </p:nvSpPr>
        <p:spPr>
          <a:xfrm>
            <a:off x="4907280" y="4185920"/>
            <a:ext cx="302768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Calibri"/>
                <a:cs typeface="Calibri"/>
              </a:rPr>
              <a:t>平均値を求めて返す</a:t>
            </a:r>
            <a:endParaRPr lang="en-US" sz="2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56007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5E0C6-A099-86CF-0F09-97E6A4899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080" y="-173355"/>
            <a:ext cx="2448560" cy="1325563"/>
          </a:xfrm>
        </p:spPr>
        <p:txBody>
          <a:bodyPr/>
          <a:lstStyle/>
          <a:p>
            <a:r>
              <a:rPr lang="ja-JP" altLang="en-US">
                <a:ea typeface="Calibri Light"/>
                <a:cs typeface="Calibri Light"/>
              </a:rPr>
              <a:t>関数の例</a:t>
            </a:r>
            <a:endParaRPr lang="en-US" dirty="0">
              <a:ea typeface="Calibri Light"/>
              <a:cs typeface="Calibri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6560C5-2EE9-906A-C1CC-F145A0D408DE}"/>
              </a:ext>
            </a:extLst>
          </p:cNvPr>
          <p:cNvSpPr txBox="1"/>
          <p:nvPr/>
        </p:nvSpPr>
        <p:spPr>
          <a:xfrm>
            <a:off x="772160" y="809366"/>
            <a:ext cx="5326272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Hello World</a:t>
            </a:r>
            <a:r>
              <a:rPr lang="ja-JP" altLang="en-US" sz="2800">
                <a:ea typeface="ＭＳ Ｐゴシック"/>
              </a:rPr>
              <a:t>と出力するだけの関数</a:t>
            </a:r>
            <a:endParaRPr lang="ja-JP" altLang="en-US" sz="2800">
              <a:ea typeface="ＭＳ Ｐゴシック"/>
              <a:cs typeface="Calibri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EC5D42F-A693-E0F1-5D9E-FAF9F24F8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" y="1796218"/>
            <a:ext cx="6177280" cy="4596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D75ABC-4F91-AD03-F784-6B5CBCACA50C}"/>
              </a:ext>
            </a:extLst>
          </p:cNvPr>
          <p:cNvSpPr txBox="1"/>
          <p:nvPr/>
        </p:nvSpPr>
        <p:spPr>
          <a:xfrm>
            <a:off x="4054475" y="5456555"/>
            <a:ext cx="338328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Hello World</a:t>
            </a:r>
            <a:r>
              <a:rPr lang="ja-JP" altLang="en-US" sz="2400">
                <a:ea typeface="ＭＳ Ｐゴシック"/>
              </a:rPr>
              <a:t>と出力される</a:t>
            </a:r>
            <a:endParaRPr lang="en-US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29942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0806-2DDE-308D-5C28-BA675C74D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0730"/>
            <a:ext cx="105156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実は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81EE7-37BC-9A5B-E625-A7D2C4DCA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360357"/>
            <a:ext cx="10515600" cy="31600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ja-JP" altLang="en-US" sz="3600" b="1">
                <a:ea typeface="ＭＳ Ｐゴシック"/>
                <a:cs typeface="Calibri"/>
              </a:rPr>
              <a:t>・</a:t>
            </a:r>
            <a:r>
              <a:rPr lang="ja-JP" altLang="en-US" sz="3600">
                <a:ea typeface="ＭＳ Ｐゴシック"/>
                <a:cs typeface="Calibri"/>
              </a:rPr>
              <a:t>int main()も特別な関数</a:t>
            </a:r>
            <a:endParaRPr lang="en-US"/>
          </a:p>
          <a:p>
            <a:pPr marL="0" indent="0">
              <a:buNone/>
            </a:pPr>
            <a:r>
              <a:rPr lang="ja-JP" altLang="en-US" sz="3600" b="1">
                <a:ea typeface="ＭＳ Ｐゴシック"/>
                <a:cs typeface="Calibri"/>
              </a:rPr>
              <a:t>・</a:t>
            </a:r>
            <a:r>
              <a:rPr lang="ja-JP" altLang="en-US" sz="3600">
                <a:ea typeface="ＭＳ Ｐゴシック"/>
                <a:cs typeface="Calibri"/>
              </a:rPr>
              <a:t>main関数内でreturn文を書ける</a:t>
            </a:r>
            <a:endParaRPr lang="ja-JP" altLang="en-US" sz="3600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 sz="3600">
                <a:ea typeface="ＭＳ Ｐゴシック"/>
                <a:cs typeface="Calibri"/>
              </a:rPr>
              <a:t>  その場合プログラムはそこで終了する</a:t>
            </a:r>
            <a:endParaRPr lang="ja-JP" altLang="en-US" sz="3600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 sz="3600" b="1">
                <a:ea typeface="ＭＳ Ｐゴシック"/>
                <a:cs typeface="Calibri"/>
              </a:rPr>
              <a:t>・</a:t>
            </a:r>
            <a:r>
              <a:rPr lang="ja-JP" altLang="en-US" sz="3600">
                <a:ea typeface="ＭＳ Ｐゴシック"/>
                <a:cs typeface="Calibri"/>
              </a:rPr>
              <a:t>返り値は終了コードと言われていて、0だと正常終了</a:t>
            </a:r>
            <a:endParaRPr lang="ja-JP" altLang="en-US" sz="3600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 sz="3600" b="1">
                <a:ea typeface="ＭＳ Ｐゴシック"/>
                <a:cs typeface="Calibri"/>
              </a:rPr>
              <a:t>・</a:t>
            </a:r>
            <a:r>
              <a:rPr lang="ja-JP" altLang="en-US" sz="3600">
                <a:ea typeface="ＭＳ Ｐゴシック"/>
                <a:cs typeface="Calibri"/>
              </a:rPr>
              <a:t>return文を省略した場合は0が返される</a:t>
            </a:r>
            <a:endParaRPr lang="ja-JP" altLang="en-US" sz="3600" dirty="0">
              <a:ea typeface="ＭＳ Ｐゴシック"/>
              <a:cs typeface="Calibri"/>
            </a:endParaRPr>
          </a:p>
          <a:p>
            <a:endParaRPr lang="ja-JP" altLang="en-US" dirty="0">
              <a:ea typeface="ＭＳ Ｐゴシック"/>
              <a:cs typeface="Calibri"/>
            </a:endParaRPr>
          </a:p>
          <a:p>
            <a:endParaRPr lang="ja-JP" altLang="en-US" dirty="0">
              <a:ea typeface="ＭＳ Ｐゴシック"/>
              <a:cs typeface="Calibri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620A057-2F49-6240-D51F-0D0F98B45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329" y="1364765"/>
            <a:ext cx="2743200" cy="189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188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76508-D578-021A-F036-EDB3505F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cs typeface="Calibri Light"/>
              </a:rPr>
              <a:t>問題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7114F-1034-2010-793A-56FDEA485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360" y="1856105"/>
            <a:ext cx="10515600" cy="10594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引数に整数型の値を二つ渡すと、</a:t>
            </a:r>
            <a:endParaRPr lang="en-US" altLang="ja-JP"/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   その二つの値の平均を返す関数を作ってください</a:t>
            </a:r>
            <a:endParaRPr lang="ja-JP" altLang="en-US" dirty="0">
              <a:ea typeface="ＭＳ Ｐゴシック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6B481-554A-04BB-EACA-AE41D1DB5376}"/>
              </a:ext>
            </a:extLst>
          </p:cNvPr>
          <p:cNvSpPr txBox="1">
            <a:spLocks/>
          </p:cNvSpPr>
          <p:nvPr/>
        </p:nvSpPr>
        <p:spPr>
          <a:xfrm>
            <a:off x="838200" y="4010025"/>
            <a:ext cx="10515600" cy="10594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>
                <a:ea typeface="ＭＳ Ｐゴシック"/>
                <a:cs typeface="Calibri"/>
              </a:rPr>
              <a:t>cout&lt;&lt;</a:t>
            </a:r>
            <a:r>
              <a:rPr lang="ja-JP" altLang="en-US">
                <a:solidFill>
                  <a:srgbClr val="FFC000"/>
                </a:solidFill>
                <a:ea typeface="ＭＳ Ｐゴシック"/>
                <a:cs typeface="Calibri"/>
              </a:rPr>
              <a:t>関数</a:t>
            </a:r>
            <a:r>
              <a:rPr lang="ja-JP" altLang="en-US">
                <a:ea typeface="ＭＳ Ｐゴシック"/>
                <a:cs typeface="Calibri"/>
              </a:rPr>
              <a:t>()&lt;&lt;endl;</a:t>
            </a:r>
            <a:endParaRPr lang="ja-JP" altLang="en-US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   とすれば関数の返り値を出力できる</a:t>
            </a:r>
            <a:endParaRPr lang="ja-JP" altLang="en-US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28800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1469A-0583-A9F1-4431-AF5DFF010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10"/>
            <a:ext cx="2588942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問題 解答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A45F80E-299B-3437-7B45-53AA61412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570" y="1113257"/>
            <a:ext cx="9355795" cy="5745240"/>
          </a:xfrm>
        </p:spPr>
      </p:pic>
    </p:spTree>
    <p:extLst>
      <p:ext uri="{BB962C8B-B14F-4D97-AF65-F5344CB8AC3E}">
        <p14:creationId xmlns:p14="http://schemas.microsoft.com/office/powerpoint/2010/main" val="643479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A7B8F-B797-CBFF-8AED-9BAE928A0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関数を呼び出せる範囲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9CB258F-BA6E-AA62-C5D5-0D0198E41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3" y="1753978"/>
            <a:ext cx="5912261" cy="45791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4F91A1-D9C1-22AA-C316-363CACB123C7}"/>
              </a:ext>
            </a:extLst>
          </p:cNvPr>
          <p:cNvSpPr txBox="1"/>
          <p:nvPr/>
        </p:nvSpPr>
        <p:spPr>
          <a:xfrm>
            <a:off x="5862181" y="1645085"/>
            <a:ext cx="5944834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>
                <a:ea typeface="Calibri"/>
                <a:cs typeface="Calibri"/>
              </a:rPr>
              <a:t>このコードだとエラーが出てしまう</a:t>
            </a:r>
            <a:endParaRPr lang="en-US" sz="2800" dirty="0">
              <a:ea typeface="Calibri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D143D8-F05C-9368-9197-C84615876E2B}"/>
              </a:ext>
            </a:extLst>
          </p:cNvPr>
          <p:cNvSpPr txBox="1"/>
          <p:nvPr/>
        </p:nvSpPr>
        <p:spPr>
          <a:xfrm>
            <a:off x="5865388" y="2602739"/>
            <a:ext cx="608097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関数は宣言した後の行からしか</a:t>
            </a:r>
            <a:endParaRPr lang="ja-JP" altLang="en-US" sz="2800" dirty="0">
              <a:ea typeface="ＭＳ Ｐゴシック"/>
              <a:cs typeface="Calibri"/>
            </a:endParaRPr>
          </a:p>
          <a:p>
            <a:pPr algn="l"/>
            <a:r>
              <a:rPr lang="ja-JP" altLang="en-US" sz="2800">
                <a:ea typeface="ＭＳ Ｐゴシック"/>
                <a:cs typeface="Calibri"/>
              </a:rPr>
              <a:t>呼び出せません</a:t>
            </a:r>
          </a:p>
        </p:txBody>
      </p:sp>
    </p:spTree>
    <p:extLst>
      <p:ext uri="{BB962C8B-B14F-4D97-AF65-F5344CB8AC3E}">
        <p14:creationId xmlns:p14="http://schemas.microsoft.com/office/powerpoint/2010/main" val="2599022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AC2DF-59F8-990E-A942-52118B032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86"/>
            <a:ext cx="105156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プロトタイプ宣言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7AA5D3E-F400-9829-92D4-B7BFD5178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273" y="1018073"/>
            <a:ext cx="5222382" cy="57448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55A421-FD40-3264-C039-8E87F6E0BB87}"/>
              </a:ext>
            </a:extLst>
          </p:cNvPr>
          <p:cNvSpPr txBox="1"/>
          <p:nvPr/>
        </p:nvSpPr>
        <p:spPr>
          <a:xfrm>
            <a:off x="6237668" y="1311499"/>
            <a:ext cx="588779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宣言を先にしておくことでmain関数からでも、sum関数を呼び出せる</a:t>
            </a:r>
            <a:endParaRPr lang="ja-JP" altLang="en-US" sz="3200">
              <a:ea typeface="ＭＳ Ｐゴシック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D037B-2A82-8299-2909-34B06F46B98C}"/>
              </a:ext>
            </a:extLst>
          </p:cNvPr>
          <p:cNvSpPr txBox="1"/>
          <p:nvPr/>
        </p:nvSpPr>
        <p:spPr>
          <a:xfrm>
            <a:off x="6241021" y="2538345"/>
            <a:ext cx="5855593" cy="29546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</a:rPr>
              <a:t>宣言は</a:t>
            </a:r>
            <a:endParaRPr lang="en-US" sz="2800">
              <a:ea typeface="Calibri"/>
              <a:cs typeface="Calibri"/>
            </a:endParaRPr>
          </a:p>
          <a:p>
            <a:r>
              <a:rPr lang="ja-JP" altLang="en-US" sz="2800">
                <a:ea typeface="ＭＳ Ｐゴシック"/>
                <a:cs typeface="Calibri"/>
              </a:rPr>
              <a:t>sumという名前の関数が存在すること伝えている</a:t>
            </a:r>
            <a:endParaRPr lang="ja-JP" altLang="en-US" sz="2800" dirty="0">
              <a:ea typeface="ＭＳ Ｐゴシック"/>
              <a:cs typeface="Calibri"/>
            </a:endParaRPr>
          </a:p>
          <a:p>
            <a:pPr algn="l"/>
            <a:endParaRPr lang="ja-JP" altLang="en-US" dirty="0">
              <a:ea typeface="ＭＳ Ｐゴシック"/>
              <a:cs typeface="Calibri"/>
            </a:endParaRPr>
          </a:p>
          <a:p>
            <a:r>
              <a:rPr lang="ja-JP" altLang="en-US" sz="2800">
                <a:ea typeface="ＭＳ Ｐゴシック"/>
                <a:cs typeface="Calibri"/>
              </a:rPr>
              <a:t>定義は</a:t>
            </a:r>
          </a:p>
          <a:p>
            <a:r>
              <a:rPr lang="ja-JP" altLang="en-US" sz="2800">
                <a:ea typeface="ＭＳ Ｐゴシック"/>
                <a:cs typeface="Calibri"/>
              </a:rPr>
              <a:t>sumが呼び出されたときのどのような動作をするかを決めること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11207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A2262-A81C-7441-A3C2-5980D55ED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153"/>
            <a:ext cx="2455572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値渡し</a:t>
            </a:r>
            <a:endParaRPr lang="ja-JP" altLang="en-US" dirty="0">
              <a:ea typeface="ＭＳ Ｐゴシック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0E379-C36D-7F7E-2A34-28B02B3DF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607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今まで宣言してきた関数はすべて</a:t>
            </a:r>
            <a:r>
              <a:rPr lang="ja-JP" altLang="en-US" b="1">
                <a:solidFill>
                  <a:srgbClr val="FFC000"/>
                </a:solidFill>
                <a:ea typeface="ＭＳ Ｐゴシック"/>
                <a:cs typeface="Calibri"/>
              </a:rPr>
              <a:t>値渡し</a:t>
            </a:r>
            <a:r>
              <a:rPr lang="ja-JP" altLang="en-US">
                <a:ea typeface="ＭＳ Ｐゴシック"/>
                <a:cs typeface="Calibri"/>
              </a:rPr>
              <a:t>をしていた</a:t>
            </a:r>
            <a:endParaRPr kumimoji="1" lang="en-US">
              <a:ea typeface="ＭＳ Ｐゴシック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946488-FB5C-30E2-4935-CF4BE9AE5F4E}"/>
              </a:ext>
            </a:extLst>
          </p:cNvPr>
          <p:cNvSpPr txBox="1"/>
          <p:nvPr/>
        </p:nvSpPr>
        <p:spPr>
          <a:xfrm>
            <a:off x="925132" y="2642315"/>
            <a:ext cx="273246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Calibri"/>
                <a:cs typeface="Calibri"/>
              </a:rPr>
              <a:t>int a=10,b=5</a:t>
            </a:r>
          </a:p>
          <a:p>
            <a:endParaRPr lang="en-US" sz="3200" dirty="0">
              <a:ea typeface="Calibri"/>
              <a:cs typeface="Calibri"/>
            </a:endParaRPr>
          </a:p>
          <a:p>
            <a:pPr algn="l"/>
            <a:r>
              <a:rPr lang="en-US" sz="3200" dirty="0">
                <a:ea typeface="Calibri"/>
                <a:cs typeface="Calibri"/>
              </a:rPr>
              <a:t>sum(</a:t>
            </a:r>
            <a:r>
              <a:rPr lang="en-US" sz="3200" dirty="0" err="1">
                <a:ea typeface="Calibri"/>
                <a:cs typeface="Calibri"/>
              </a:rPr>
              <a:t>a,b</a:t>
            </a:r>
            <a:r>
              <a:rPr lang="en-US" sz="3200" dirty="0">
                <a:ea typeface="Calibri"/>
                <a:cs typeface="Calibri"/>
              </a:rPr>
              <a:t>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227032-C965-EAAC-116D-A8E7B89D0223}"/>
              </a:ext>
            </a:extLst>
          </p:cNvPr>
          <p:cNvSpPr txBox="1"/>
          <p:nvPr/>
        </p:nvSpPr>
        <p:spPr>
          <a:xfrm>
            <a:off x="6097475" y="2287474"/>
            <a:ext cx="3977425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Calibri"/>
                <a:cs typeface="Calibri"/>
              </a:rPr>
              <a:t>int sum(int </a:t>
            </a:r>
            <a:r>
              <a:rPr lang="en-US" sz="3200" dirty="0" err="1">
                <a:ea typeface="Calibri"/>
                <a:cs typeface="Calibri"/>
              </a:rPr>
              <a:t>x,int</a:t>
            </a:r>
            <a:r>
              <a:rPr lang="en-US" sz="3200" dirty="0">
                <a:ea typeface="Calibri"/>
                <a:cs typeface="Calibri"/>
              </a:rPr>
              <a:t> y)</a:t>
            </a:r>
          </a:p>
          <a:p>
            <a:r>
              <a:rPr lang="en-US" sz="3200" dirty="0">
                <a:ea typeface="Calibri"/>
                <a:cs typeface="Calibri"/>
              </a:rPr>
              <a:t>{</a:t>
            </a:r>
          </a:p>
          <a:p>
            <a:r>
              <a:rPr lang="en-US" sz="3200" dirty="0">
                <a:ea typeface="Calibri"/>
                <a:cs typeface="Calibri"/>
              </a:rPr>
              <a:t>    x=10;</a:t>
            </a:r>
          </a:p>
          <a:p>
            <a:r>
              <a:rPr lang="en-US" sz="3200" dirty="0">
                <a:ea typeface="Calibri"/>
                <a:cs typeface="Calibri"/>
              </a:rPr>
              <a:t>}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88C2193-A06E-88BD-1F29-1831183980DD}"/>
              </a:ext>
            </a:extLst>
          </p:cNvPr>
          <p:cNvCxnSpPr/>
          <p:nvPr/>
        </p:nvCxnSpPr>
        <p:spPr>
          <a:xfrm flipV="1">
            <a:off x="1906609" y="1901243"/>
            <a:ext cx="4164167" cy="192109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5FAB3B8-F363-5E20-7174-534667000ED0}"/>
              </a:ext>
            </a:extLst>
          </p:cNvPr>
          <p:cNvCxnSpPr>
            <a:cxnSpLocks/>
          </p:cNvCxnSpPr>
          <p:nvPr/>
        </p:nvCxnSpPr>
        <p:spPr>
          <a:xfrm flipV="1">
            <a:off x="2260778" y="2072961"/>
            <a:ext cx="3874393" cy="174938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FD2C8C-A107-7000-DF63-27189FF4D67D}"/>
              </a:ext>
            </a:extLst>
          </p:cNvPr>
          <p:cNvCxnSpPr/>
          <p:nvPr/>
        </p:nvCxnSpPr>
        <p:spPr>
          <a:xfrm>
            <a:off x="6052668" y="1904597"/>
            <a:ext cx="2105695" cy="5816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91C1680-FE7D-570A-613E-32DEE7089D75}"/>
              </a:ext>
            </a:extLst>
          </p:cNvPr>
          <p:cNvCxnSpPr>
            <a:cxnSpLocks/>
          </p:cNvCxnSpPr>
          <p:nvPr/>
        </p:nvCxnSpPr>
        <p:spPr>
          <a:xfrm>
            <a:off x="6106331" y="2087046"/>
            <a:ext cx="2792567" cy="39924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08F870A-65E1-66D2-E01C-D5CB6FA034EA}"/>
              </a:ext>
            </a:extLst>
          </p:cNvPr>
          <p:cNvSpPr txBox="1"/>
          <p:nvPr/>
        </p:nvSpPr>
        <p:spPr>
          <a:xfrm>
            <a:off x="3521030" y="2383397"/>
            <a:ext cx="714777" cy="5232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solidFill>
                  <a:srgbClr val="0070C0"/>
                </a:solidFill>
                <a:ea typeface="Calibri"/>
                <a:cs typeface="Calibri"/>
              </a:rPr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49F018-BE8D-DED6-4869-A733510FBFB8}"/>
              </a:ext>
            </a:extLst>
          </p:cNvPr>
          <p:cNvSpPr txBox="1"/>
          <p:nvPr/>
        </p:nvSpPr>
        <p:spPr>
          <a:xfrm>
            <a:off x="3993255" y="2984411"/>
            <a:ext cx="392806" cy="523220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b="1" dirty="0">
                <a:solidFill>
                  <a:srgbClr val="FF0000"/>
                </a:solidFill>
                <a:ea typeface="Calibri"/>
                <a:cs typeface="Calibri"/>
              </a:rPr>
              <a:t>5</a:t>
            </a:r>
            <a:endParaRPr lang="en-US" sz="2800" b="1" dirty="0">
              <a:solidFill>
                <a:srgbClr val="0070C0"/>
              </a:solidFill>
              <a:ea typeface="Calibri"/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62CF498-99F6-B836-BFC7-C17AE3A35C4A}"/>
              </a:ext>
            </a:extLst>
          </p:cNvPr>
          <p:cNvSpPr txBox="1"/>
          <p:nvPr/>
        </p:nvSpPr>
        <p:spPr>
          <a:xfrm>
            <a:off x="776891" y="4908863"/>
            <a:ext cx="1083542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>
                <a:ea typeface="Calibri"/>
                <a:cs typeface="Calibri"/>
              </a:rPr>
              <a:t>sum</a:t>
            </a:r>
            <a:r>
              <a:rPr lang="ja-JP" altLang="en-US" sz="2800">
                <a:ea typeface="Calibri"/>
                <a:cs typeface="Calibri"/>
              </a:rPr>
              <a:t>関数の引数に渡されるのは、aとbではなくaとbの値である10,5</a:t>
            </a:r>
          </a:p>
          <a:p>
            <a:r>
              <a:rPr lang="ja-JP" altLang="en-US" sz="2800">
                <a:ea typeface="Calibri"/>
                <a:cs typeface="Calibri"/>
              </a:rPr>
              <a:t>なので関数側でaに10を代入しても、main関数のaは変化しない</a:t>
            </a:r>
            <a:endParaRPr lang="ja-JP" altLang="en-US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695067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136BF-0E15-CF0E-E6D0-F4BB8413D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60762"/>
            <a:ext cx="2326784" cy="1336295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参照渡し</a:t>
            </a:r>
            <a:endParaRPr kumimoji="1" lang="en-US">
              <a:ea typeface="ＭＳ Ｐゴシック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FA8B0-DE6E-39EC-1D33-731E5CFCE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5090"/>
            <a:ext cx="10515600" cy="530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変数自体を渡す方法として参照渡しがある</a:t>
            </a:r>
            <a:endParaRPr kumimoji="1" lang="en-US" sz="32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B2A632-702C-0E44-2647-27E17EBC7B21}"/>
              </a:ext>
            </a:extLst>
          </p:cNvPr>
          <p:cNvSpPr txBox="1"/>
          <p:nvPr/>
        </p:nvSpPr>
        <p:spPr>
          <a:xfrm>
            <a:off x="6698489" y="2437727"/>
            <a:ext cx="3977425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Calibri"/>
                <a:cs typeface="Calibri"/>
              </a:rPr>
              <a:t>int sum(int</a:t>
            </a:r>
            <a:r>
              <a:rPr lang="en-US" sz="3200" b="1" dirty="0">
                <a:solidFill>
                  <a:srgbClr val="FFC000"/>
                </a:solidFill>
                <a:ea typeface="Calibri"/>
                <a:cs typeface="Calibri"/>
              </a:rPr>
              <a:t>&amp; </a:t>
            </a:r>
            <a:r>
              <a:rPr lang="en-US" sz="3200" err="1">
                <a:solidFill>
                  <a:schemeClr val="accent1"/>
                </a:solidFill>
                <a:ea typeface="Calibri"/>
                <a:cs typeface="Calibri"/>
              </a:rPr>
              <a:t>x</a:t>
            </a:r>
            <a:r>
              <a:rPr lang="en-US" sz="3200" err="1">
                <a:ea typeface="Calibri"/>
                <a:cs typeface="Calibri"/>
              </a:rPr>
              <a:t>,int</a:t>
            </a:r>
            <a:r>
              <a:rPr lang="en-US" sz="3200" b="1" dirty="0">
                <a:solidFill>
                  <a:srgbClr val="FFC000"/>
                </a:solidFill>
                <a:ea typeface="Calibri"/>
                <a:cs typeface="Calibri"/>
              </a:rPr>
              <a:t>&amp;</a:t>
            </a:r>
            <a:r>
              <a:rPr lang="en-US" sz="3200" dirty="0">
                <a:ea typeface="Calibri"/>
                <a:cs typeface="Calibri"/>
              </a:rPr>
              <a:t> </a:t>
            </a:r>
            <a:r>
              <a:rPr lang="en-US" sz="3200" dirty="0">
                <a:solidFill>
                  <a:schemeClr val="accent1"/>
                </a:solidFill>
                <a:ea typeface="Calibri"/>
                <a:cs typeface="Calibri"/>
              </a:rPr>
              <a:t>y</a:t>
            </a:r>
            <a:r>
              <a:rPr lang="en-US" sz="3200" dirty="0">
                <a:ea typeface="Calibri"/>
                <a:cs typeface="Calibri"/>
              </a:rPr>
              <a:t>)</a:t>
            </a:r>
          </a:p>
          <a:p>
            <a:r>
              <a:rPr lang="en-US" sz="3200" dirty="0">
                <a:ea typeface="Calibri"/>
                <a:cs typeface="Calibri"/>
              </a:rPr>
              <a:t>{</a:t>
            </a:r>
          </a:p>
          <a:p>
            <a:r>
              <a:rPr lang="en-US" sz="3200" dirty="0">
                <a:ea typeface="Calibri"/>
                <a:cs typeface="Calibri"/>
              </a:rPr>
              <a:t>    x=10;</a:t>
            </a:r>
          </a:p>
          <a:p>
            <a:r>
              <a:rPr lang="en-US" sz="3200" dirty="0">
                <a:ea typeface="Calibri"/>
                <a:cs typeface="Calibri"/>
              </a:rPr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A3384C-B773-61E0-1886-F06CD5F2499E}"/>
              </a:ext>
            </a:extLst>
          </p:cNvPr>
          <p:cNvSpPr txBox="1"/>
          <p:nvPr/>
        </p:nvSpPr>
        <p:spPr>
          <a:xfrm>
            <a:off x="1043188" y="2738906"/>
            <a:ext cx="2732468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ea typeface="Calibri"/>
                <a:cs typeface="Calibri"/>
              </a:rPr>
              <a:t>int a=10,b=5</a:t>
            </a:r>
          </a:p>
          <a:p>
            <a:endParaRPr lang="en-US" sz="3200" dirty="0">
              <a:ea typeface="Calibri"/>
              <a:cs typeface="Calibri"/>
            </a:endParaRPr>
          </a:p>
          <a:p>
            <a:pPr algn="l"/>
            <a:r>
              <a:rPr lang="en-US" sz="3200" dirty="0">
                <a:ea typeface="Calibri"/>
                <a:cs typeface="Calibri"/>
              </a:rPr>
              <a:t>sum(</a:t>
            </a:r>
            <a:r>
              <a:rPr lang="en-US" sz="3200" dirty="0" err="1">
                <a:ea typeface="Calibri"/>
                <a:cs typeface="Calibri"/>
              </a:rPr>
              <a:t>a,b</a:t>
            </a:r>
            <a:r>
              <a:rPr lang="en-US" sz="3200" dirty="0">
                <a:ea typeface="Calibri"/>
                <a:cs typeface="Calibri"/>
              </a:rPr>
              <a:t>);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E098B65-CC21-BBDA-61E9-8EA5AF7784B6}"/>
              </a:ext>
            </a:extLst>
          </p:cNvPr>
          <p:cNvSpPr txBox="1"/>
          <p:nvPr/>
        </p:nvSpPr>
        <p:spPr>
          <a:xfrm>
            <a:off x="1043189" y="5024907"/>
            <a:ext cx="9729988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Calibri"/>
                <a:cs typeface="Calibri"/>
              </a:rPr>
              <a:t>受け取る引数の型の右に</a:t>
            </a:r>
            <a:r>
              <a:rPr lang="ja-JP" altLang="en-US" sz="2800" b="1">
                <a:solidFill>
                  <a:srgbClr val="FFC000"/>
                </a:solidFill>
                <a:ea typeface="Calibri"/>
                <a:cs typeface="Calibri"/>
              </a:rPr>
              <a:t>&amp;</a:t>
            </a:r>
            <a:r>
              <a:rPr lang="ja-JP" altLang="en-US" sz="2800">
                <a:ea typeface="Calibri"/>
                <a:cs typeface="Calibri"/>
              </a:rPr>
              <a:t>をつけると参照渡しが行える</a:t>
            </a:r>
          </a:p>
          <a:p>
            <a:r>
              <a:rPr lang="ja-JP" altLang="en-US" sz="2800">
                <a:ea typeface="Calibri"/>
                <a:cs typeface="Calibri"/>
              </a:rPr>
              <a:t>参照渡しでは、引数として値ではなく変数が渡される</a:t>
            </a:r>
            <a:endParaRPr lang="ja-JP" altLang="en-US" sz="2800" dirty="0">
              <a:ea typeface="Calibri"/>
              <a:cs typeface="Calibri"/>
            </a:endParaRPr>
          </a:p>
          <a:p>
            <a:r>
              <a:rPr lang="ja-JP" altLang="en-US" sz="2800">
                <a:ea typeface="Calibri"/>
                <a:cs typeface="Calibri"/>
              </a:rPr>
              <a:t>なので、関数側で</a:t>
            </a:r>
            <a:r>
              <a:rPr lang="ja-JP" altLang="en-US" sz="2800">
                <a:solidFill>
                  <a:schemeClr val="accent1"/>
                </a:solidFill>
                <a:ea typeface="Calibri"/>
                <a:cs typeface="Calibri"/>
              </a:rPr>
              <a:t>x</a:t>
            </a:r>
            <a:r>
              <a:rPr lang="ja-JP" altLang="en-US" sz="2800">
                <a:ea typeface="Calibri"/>
                <a:cs typeface="Calibri"/>
              </a:rPr>
              <a:t>,</a:t>
            </a:r>
            <a:r>
              <a:rPr lang="ja-JP" altLang="en-US" sz="2800">
                <a:solidFill>
                  <a:schemeClr val="accent1"/>
                </a:solidFill>
                <a:ea typeface="Calibri"/>
                <a:cs typeface="Calibri"/>
              </a:rPr>
              <a:t>y</a:t>
            </a:r>
            <a:r>
              <a:rPr lang="ja-JP" altLang="en-US" sz="2800">
                <a:ea typeface="Calibri"/>
                <a:cs typeface="Calibri"/>
              </a:rPr>
              <a:t>に代入をするとa,bの値が変わる</a:t>
            </a:r>
            <a:endParaRPr lang="ja-JP" altLang="en-US" sz="2800" dirty="0">
              <a:ea typeface="Calibri"/>
              <a:cs typeface="Calibri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95804C-A5A0-0A54-EF5D-04304A4EE613}"/>
              </a:ext>
            </a:extLst>
          </p:cNvPr>
          <p:cNvCxnSpPr/>
          <p:nvPr/>
        </p:nvCxnSpPr>
        <p:spPr>
          <a:xfrm flipV="1">
            <a:off x="2153454" y="1901243"/>
            <a:ext cx="4164167" cy="1921097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712286D-36AB-225B-0983-61040FA644D9}"/>
              </a:ext>
            </a:extLst>
          </p:cNvPr>
          <p:cNvCxnSpPr/>
          <p:nvPr/>
        </p:nvCxnSpPr>
        <p:spPr>
          <a:xfrm>
            <a:off x="6299513" y="1904597"/>
            <a:ext cx="2695977" cy="7748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C13CC2B-4375-77CB-FB82-3CBB9E67F6F0}"/>
              </a:ext>
            </a:extLst>
          </p:cNvPr>
          <p:cNvCxnSpPr>
            <a:cxnSpLocks/>
          </p:cNvCxnSpPr>
          <p:nvPr/>
        </p:nvCxnSpPr>
        <p:spPr>
          <a:xfrm flipV="1">
            <a:off x="2432496" y="2072961"/>
            <a:ext cx="3874393" cy="174938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FDD0F18-E641-41BA-36C1-4C7661934396}"/>
              </a:ext>
            </a:extLst>
          </p:cNvPr>
          <p:cNvCxnSpPr>
            <a:cxnSpLocks/>
          </p:cNvCxnSpPr>
          <p:nvPr/>
        </p:nvCxnSpPr>
        <p:spPr>
          <a:xfrm>
            <a:off x="6288782" y="2076314"/>
            <a:ext cx="3769214" cy="5495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1255773-882A-3356-590A-0F629D61207A}"/>
              </a:ext>
            </a:extLst>
          </p:cNvPr>
          <p:cNvSpPr txBox="1"/>
          <p:nvPr/>
        </p:nvSpPr>
        <p:spPr>
          <a:xfrm>
            <a:off x="3651161" y="2438399"/>
            <a:ext cx="4357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chemeClr val="accent1"/>
                </a:solidFill>
                <a:ea typeface="Calibri"/>
                <a:cs typeface="Calibri"/>
              </a:rPr>
              <a:t>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672CDB-415A-D8D2-3F37-B17A841E72B1}"/>
              </a:ext>
            </a:extLst>
          </p:cNvPr>
          <p:cNvSpPr txBox="1"/>
          <p:nvPr/>
        </p:nvSpPr>
        <p:spPr>
          <a:xfrm>
            <a:off x="4316569" y="2878427"/>
            <a:ext cx="435736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  <a:ea typeface="Calibri"/>
                <a:cs typeface="Calibri"/>
              </a:rPr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48A6D8-EE2B-377B-57B6-495C537AB642}"/>
              </a:ext>
            </a:extLst>
          </p:cNvPr>
          <p:cNvSpPr txBox="1"/>
          <p:nvPr/>
        </p:nvSpPr>
        <p:spPr>
          <a:xfrm>
            <a:off x="8312373" y="3472064"/>
            <a:ext cx="318322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 dirty="0"/>
              <a:t>a</a:t>
            </a:r>
            <a:r>
              <a:rPr lang="ja-JP" altLang="en-US" sz="2800">
                <a:ea typeface="ＭＳ Ｐゴシック"/>
              </a:rPr>
              <a:t>に</a:t>
            </a:r>
            <a:r>
              <a:rPr lang="en-US" sz="2800" dirty="0">
                <a:ea typeface="Calibri"/>
              </a:rPr>
              <a:t>10</a:t>
            </a:r>
            <a:r>
              <a:rPr lang="ja-JP" altLang="en-US" sz="2800">
                <a:ea typeface="ＭＳ Ｐゴシック"/>
              </a:rPr>
              <a:t>が代入される</a:t>
            </a:r>
            <a:endParaRPr lang="en-US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3623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5F16A-3CA8-639C-F572-860F9BB30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371600" cy="1336295"/>
          </a:xfrm>
        </p:spPr>
        <p:txBody>
          <a:bodyPr/>
          <a:lstStyle/>
          <a:p>
            <a:r>
              <a:rPr lang="ja-JP" altLang="en-US">
                <a:cs typeface="Calibri Light"/>
              </a:rPr>
              <a:t>問題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13362-F10B-E2FD-314B-C7A477DD5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977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・</a:t>
            </a:r>
            <a:r>
              <a:rPr lang="ja-JP" altLang="en-US">
                <a:ea typeface="Calibri"/>
                <a:cs typeface="Calibri"/>
              </a:rPr>
              <a:t>関数inputを作成し</a:t>
            </a:r>
          </a:p>
          <a:p>
            <a:pPr marL="0" indent="0">
              <a:buNone/>
            </a:pPr>
            <a:r>
              <a:rPr lang="ja-JP" altLang="en-US">
                <a:ea typeface="Calibri"/>
                <a:cs typeface="Calibri"/>
              </a:rPr>
              <a:t>     整数型の変数を2つ渡すと、その2つの変数に入力を</a:t>
            </a:r>
            <a:endParaRPr lang="ja-JP" alt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Calibri"/>
                <a:cs typeface="Calibri"/>
              </a:rPr>
              <a:t>　 行う関数を作ってください</a:t>
            </a:r>
          </a:p>
          <a:p>
            <a:pPr marL="0" indent="0">
              <a:buNone/>
            </a:pPr>
            <a:r>
              <a:rPr lang="ja-JP" altLang="en-US">
                <a:ea typeface="Calibri"/>
                <a:cs typeface="Calibri"/>
              </a:rPr>
              <a:t>      ただし、宣言はプロトタイプ宣言で行ってください。</a:t>
            </a:r>
            <a:endParaRPr lang="ja-JP" alt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3563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B47E8-B01B-2E83-71EF-FCF504EDC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40" y="141605"/>
            <a:ext cx="10515600" cy="1325563"/>
          </a:xfrm>
        </p:spPr>
        <p:txBody>
          <a:bodyPr/>
          <a:lstStyle/>
          <a:p>
            <a:r>
              <a:rPr lang="ja-JP" altLang="en-US">
                <a:cs typeface="Calibri Light"/>
              </a:rPr>
              <a:t>関数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291D0-24BC-8E7A-8DFD-E425EDF96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520" y="1216025"/>
            <a:ext cx="5364480" cy="54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関数を使えばもっと簡単に書ける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34A24B9-B6B6-958B-EF7D-CD885CD2B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025" y="1757680"/>
            <a:ext cx="2927819" cy="5096005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A668609F-BF89-B857-3629-EF511055F1E1}"/>
              </a:ext>
            </a:extLst>
          </p:cNvPr>
          <p:cNvSpPr/>
          <p:nvPr/>
        </p:nvSpPr>
        <p:spPr>
          <a:xfrm>
            <a:off x="3813556" y="1711960"/>
            <a:ext cx="284480" cy="259080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D22D7B-D131-0FAA-1733-8E22120EB729}"/>
              </a:ext>
            </a:extLst>
          </p:cNvPr>
          <p:cNvSpPr txBox="1"/>
          <p:nvPr/>
        </p:nvSpPr>
        <p:spPr>
          <a:xfrm>
            <a:off x="4156075" y="2784475"/>
            <a:ext cx="274320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ＭＳ Ｐゴシック"/>
              </a:rPr>
              <a:t>この部分が関数</a:t>
            </a:r>
            <a:endParaRPr lang="en-US" sz="2400"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F63B4-1110-6C6B-908F-11E73D6EA4A2}"/>
              </a:ext>
            </a:extLst>
          </p:cNvPr>
          <p:cNvSpPr txBox="1"/>
          <p:nvPr/>
        </p:nvSpPr>
        <p:spPr>
          <a:xfrm>
            <a:off x="6227364" y="1585962"/>
            <a:ext cx="627888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 b="1">
                <a:latin typeface="Calibri"/>
                <a:ea typeface="ＭＳ Ｐゴシック"/>
                <a:cs typeface="Calibri Light"/>
              </a:rPr>
              <a:t>・</a:t>
            </a:r>
            <a:r>
              <a:rPr lang="ja-JP" altLang="en-US" sz="3200">
                <a:latin typeface="Calibri"/>
                <a:ea typeface="ＭＳ Ｐゴシック"/>
                <a:cs typeface="Calibri Light"/>
              </a:rPr>
              <a:t>関数は同じような処理をまとめて</a:t>
            </a:r>
            <a:endParaRPr lang="ja-JP" sz="3200">
              <a:latin typeface="Calibri"/>
              <a:ea typeface="ＭＳ Ｐゴシック"/>
              <a:cs typeface="Calibri Light"/>
            </a:endParaRPr>
          </a:p>
          <a:p>
            <a:r>
              <a:rPr lang="ja-JP" altLang="en-US" sz="3200">
                <a:latin typeface="Calibri"/>
                <a:ea typeface="ＭＳ Ｐゴシック"/>
                <a:cs typeface="Calibri Light"/>
              </a:rPr>
              <a:t>簡単に使えるように出来</a:t>
            </a:r>
            <a:r>
              <a:rPr lang="ja-JP" altLang="en-US" sz="2800">
                <a:latin typeface="Calibri"/>
                <a:ea typeface="ＭＳ Ｐゴシック"/>
                <a:cs typeface="Calibri Light"/>
              </a:rPr>
              <a:t>る</a:t>
            </a:r>
            <a:endParaRPr lang="ja-JP" sz="2800">
              <a:latin typeface="Calibri"/>
              <a:ea typeface="ＭＳ Ｐゴシック"/>
              <a:cs typeface="Calibri Light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DA069255-2C8A-8AB5-88EA-4EB446376BE7}"/>
              </a:ext>
            </a:extLst>
          </p:cNvPr>
          <p:cNvSpPr/>
          <p:nvPr/>
        </p:nvSpPr>
        <p:spPr>
          <a:xfrm>
            <a:off x="2746755" y="5765799"/>
            <a:ext cx="172720" cy="843280"/>
          </a:xfrm>
          <a:prstGeom prst="righ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3E3F51-9FC3-00CB-6DEF-B6E2E9C2E0A3}"/>
              </a:ext>
            </a:extLst>
          </p:cNvPr>
          <p:cNvSpPr txBox="1"/>
          <p:nvPr/>
        </p:nvSpPr>
        <p:spPr>
          <a:xfrm>
            <a:off x="2997835" y="5954395"/>
            <a:ext cx="425704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ea typeface="ＭＳ Ｐゴシック"/>
              </a:rPr>
              <a:t>この部分が関数を使用している</a:t>
            </a:r>
            <a:endParaRPr lang="en-US" sz="2400"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6CEBCD-D9D0-1755-835D-3B046DC84FF8}"/>
              </a:ext>
            </a:extLst>
          </p:cNvPr>
          <p:cNvSpPr txBox="1"/>
          <p:nvPr/>
        </p:nvSpPr>
        <p:spPr>
          <a:xfrm>
            <a:off x="6431280" y="2936240"/>
            <a:ext cx="5171440" cy="178510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latin typeface="MS PGothic"/>
                <a:ea typeface="MS PGothic"/>
                <a:cs typeface="+mn-lt"/>
              </a:rPr>
              <a:t>・同じような処理を何回も書かなくて済む</a:t>
            </a:r>
            <a:endParaRPr lang="en-US" altLang="ja-JP" sz="3200">
              <a:latin typeface="MS PGothic"/>
              <a:ea typeface="MS PGothic"/>
            </a:endParaRPr>
          </a:p>
          <a:p>
            <a:pPr marL="285750" indent="-285750">
              <a:buFont typeface="Arial"/>
              <a:buChar char="•"/>
            </a:pPr>
            <a:endParaRPr lang="ja-JP" altLang="en-US" sz="2800" dirty="0">
              <a:ea typeface="+mn-lt"/>
              <a:cs typeface="+mn-lt"/>
            </a:endParaRPr>
          </a:p>
          <a:p>
            <a:pPr algn="l"/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26291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0FE2C-56BE-4A89-7E33-F76D0B93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153"/>
            <a:ext cx="1371600" cy="1336295"/>
          </a:xfrm>
        </p:spPr>
        <p:txBody>
          <a:bodyPr/>
          <a:lstStyle/>
          <a:p>
            <a:r>
              <a:rPr lang="ja-JP" altLang="en-US">
                <a:cs typeface="Calibri Light"/>
              </a:rPr>
              <a:t>答え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2CAC91A5-9DE1-0797-6F85-654670EFEA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499" y="1192414"/>
            <a:ext cx="4867762" cy="5660690"/>
          </a:xfrm>
        </p:spPr>
      </p:pic>
    </p:spTree>
    <p:extLst>
      <p:ext uri="{BB962C8B-B14F-4D97-AF65-F5344CB8AC3E}">
        <p14:creationId xmlns:p14="http://schemas.microsoft.com/office/powerpoint/2010/main" val="9607837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AD31F-7C32-9954-1718-8B64AC6C5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477"/>
            <a:ext cx="2477037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細かい話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EF95C-7D95-679A-10A8-385882867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470"/>
            <a:ext cx="2992192" cy="5306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変数のスコープ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08CFEA5-F232-8C5D-3999-641011DF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84" y="1847455"/>
            <a:ext cx="3968393" cy="48158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C0C9D2-2C26-9A2A-FB8B-407BDEF9CC4A}"/>
              </a:ext>
            </a:extLst>
          </p:cNvPr>
          <p:cNvSpPr txBox="1"/>
          <p:nvPr/>
        </p:nvSpPr>
        <p:spPr>
          <a:xfrm>
            <a:off x="5701047" y="1375892"/>
            <a:ext cx="5029200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function関数の外から、</a:t>
            </a:r>
            <a:endParaRPr lang="ja-JP" altLang="en-US" sz="280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function関数内の変数に</a:t>
            </a:r>
          </a:p>
          <a:p>
            <a:pPr algn="l"/>
            <a:r>
              <a:rPr lang="ja-JP" altLang="en-US" sz="3200">
                <a:ea typeface="ＭＳ Ｐゴシック"/>
                <a:cs typeface="Calibri"/>
              </a:rPr>
              <a:t>アクセスすることは出来ない</a:t>
            </a:r>
          </a:p>
          <a:p>
            <a:r>
              <a:rPr lang="ja-JP" altLang="en-US" sz="3200">
                <a:ea typeface="ＭＳ Ｐゴシック"/>
                <a:cs typeface="Calibri"/>
              </a:rPr>
              <a:t>基本的に{}のブロックが違う変数にはアクセスできない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5D2AEE-AC59-276F-7B12-52370F33F86C}"/>
              </a:ext>
            </a:extLst>
          </p:cNvPr>
          <p:cNvSpPr txBox="1"/>
          <p:nvPr/>
        </p:nvSpPr>
        <p:spPr>
          <a:xfrm>
            <a:off x="5701047" y="4348765"/>
            <a:ext cx="4986270" cy="20621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またfunction関数内の変数は呼び出された後、</a:t>
            </a:r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関数が終了すると中の変数は破棄される。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3470EB-1541-7A3A-24BC-C0749457650A}"/>
              </a:ext>
            </a:extLst>
          </p:cNvPr>
          <p:cNvSpPr txBox="1"/>
          <p:nvPr/>
        </p:nvSpPr>
        <p:spPr>
          <a:xfrm>
            <a:off x="5658118" y="517300"/>
            <a:ext cx="5029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あまり深く考えなくていい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406298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1368C-5FF9-0A54-48C4-ED4D5EF82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 問題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59EB6-6E4B-9897-ACE6-A17FC698D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0752"/>
            <a:ext cx="10515600" cy="16575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引数で、整数型の配列vecと整数xを受け取り</a:t>
            </a:r>
            <a:endParaRPr lang="ja-JP" altLang="en-US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　vecの要素の値全てがxの倍数なら1、</a:t>
            </a:r>
            <a:endParaRPr lang="ja-JP" altLang="en-US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　そうでないならば,0を返すプログラムを作成してください</a:t>
            </a:r>
          </a:p>
          <a:p>
            <a:endParaRPr lang="ja-JP" altLang="en-US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61354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7442-C27D-F9FE-D163-17FD16D11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14164" cy="1347027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関数問題2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54DF5-B4CD-5200-BAE5-A70EF1224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38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引数としてサイズが9の配列vecと整数xを受け取り</a:t>
            </a:r>
            <a:endParaRPr lang="ja-JP" altLang="en-US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   vecに九九のxの段を代入してください</a:t>
            </a:r>
            <a:endParaRPr lang="ja-JP" altLang="en-US" dirty="0">
              <a:ea typeface="ＭＳ Ｐゴシック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8B76D4-EBFB-BB7F-9594-125A5D3E7623}"/>
              </a:ext>
            </a:extLst>
          </p:cNvPr>
          <p:cNvSpPr txBox="1"/>
          <p:nvPr/>
        </p:nvSpPr>
        <p:spPr>
          <a:xfrm>
            <a:off x="1021724" y="3136005"/>
            <a:ext cx="7937678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関数(vec,3)なら</a:t>
            </a:r>
            <a:endParaRPr lang="en-US" altLang="ja-JP" sz="320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vecに{3,6,9,12,15,18,21,24,27}に代入される</a:t>
            </a:r>
            <a:endParaRPr lang="ja-JP" altLang="en-US" sz="3200" dirty="0">
              <a:ea typeface="ＭＳ Ｐゴシック"/>
              <a:cs typeface="Calibri"/>
            </a:endParaRPr>
          </a:p>
          <a:p>
            <a:endParaRPr lang="ja-JP" altLang="en-US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97410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E446C-687A-5894-0469-F37E23722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785" y="-192436"/>
            <a:ext cx="3862040" cy="1325563"/>
          </a:xfrm>
        </p:spPr>
        <p:txBody>
          <a:bodyPr/>
          <a:lstStyle/>
          <a:p>
            <a:r>
              <a:rPr lang="ja-JP" altLang="en-US">
                <a:ea typeface="Calibri Light"/>
                <a:cs typeface="Calibri Light"/>
              </a:rPr>
              <a:t>関数 問題 解答</a:t>
            </a:r>
            <a:endParaRPr lang="en-US" dirty="0">
              <a:ea typeface="Calibri Light"/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972D7B3-CBCB-15CA-E4E9-BB844C9C11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945" y="849893"/>
            <a:ext cx="5318671" cy="6005435"/>
          </a:xfrm>
        </p:spPr>
      </p:pic>
    </p:spTree>
    <p:extLst>
      <p:ext uri="{BB962C8B-B14F-4D97-AF65-F5344CB8AC3E}">
        <p14:creationId xmlns:p14="http://schemas.microsoft.com/office/powerpoint/2010/main" val="33046893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07442-C27D-F9FE-D163-17FD16D11D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314164" cy="1347027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配列 問題2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54DF5-B4CD-5200-BAE5-A70EF1224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386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引数としてサイズが9の配列vecと整数xを受け取り</a:t>
            </a:r>
            <a:endParaRPr lang="ja-JP" altLang="en-US" dirty="0">
              <a:ea typeface="ＭＳ Ｐゴシック"/>
              <a:cs typeface="Calibri"/>
            </a:endParaRPr>
          </a:p>
          <a:p>
            <a:pPr marL="0" indent="0">
              <a:buNone/>
            </a:pPr>
            <a:r>
              <a:rPr lang="ja-JP" altLang="en-US">
                <a:ea typeface="ＭＳ Ｐゴシック"/>
                <a:cs typeface="Calibri"/>
              </a:rPr>
              <a:t>   vecに九九のxの段を代入してください</a:t>
            </a:r>
            <a:endParaRPr lang="ja-JP" altLang="en-US" dirty="0">
              <a:ea typeface="ＭＳ Ｐゴシック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8B76D4-EBFB-BB7F-9594-125A5D3E7623}"/>
              </a:ext>
            </a:extLst>
          </p:cNvPr>
          <p:cNvSpPr txBox="1"/>
          <p:nvPr/>
        </p:nvSpPr>
        <p:spPr>
          <a:xfrm>
            <a:off x="1021724" y="3136005"/>
            <a:ext cx="7937678" cy="233910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関数(vec,3)なら</a:t>
            </a:r>
            <a:endParaRPr lang="en-US" altLang="ja-JP" sz="320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vecに{3,6,9,12,15,18,21,24,27}に代入される</a:t>
            </a:r>
            <a:endParaRPr lang="ja-JP" altLang="en-US" sz="3200" dirty="0">
              <a:ea typeface="ＭＳ Ｐゴシック"/>
              <a:cs typeface="Calibri"/>
            </a:endParaRPr>
          </a:p>
          <a:p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配列を参照渡しをすれば...</a:t>
            </a:r>
            <a:endParaRPr lang="ja-JP" altLang="en-US" sz="3200" dirty="0">
              <a:ea typeface="ＭＳ Ｐゴシック"/>
              <a:cs typeface="Calibri"/>
            </a:endParaRPr>
          </a:p>
          <a:p>
            <a:endParaRPr lang="ja-JP" altLang="en-US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49217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AA44E-FE4F-998A-AFCD-5BA47993B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3144"/>
            <a:ext cx="10515600" cy="1325563"/>
          </a:xfrm>
        </p:spPr>
        <p:txBody>
          <a:bodyPr/>
          <a:lstStyle/>
          <a:p>
            <a:r>
              <a:rPr lang="ja-JP" altLang="en-US">
                <a:ea typeface="Calibri Light"/>
                <a:cs typeface="Calibri Light"/>
              </a:rPr>
              <a:t>関数 問題2 解答</a:t>
            </a:r>
            <a:endParaRPr lang="ja-JP" altLang="en-US">
              <a:cs typeface="Calibri Light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73495505-E537-B25E-55CB-CDD94DCAA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9898" y="756966"/>
            <a:ext cx="5458591" cy="6098362"/>
          </a:xfrm>
        </p:spPr>
      </p:pic>
    </p:spTree>
    <p:extLst>
      <p:ext uri="{BB962C8B-B14F-4D97-AF65-F5344CB8AC3E}">
        <p14:creationId xmlns:p14="http://schemas.microsoft.com/office/powerpoint/2010/main" val="4489770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C418A-99DD-E663-16C4-FE3B19A38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時間が余った人は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C25A7-44D4-720C-6924-F07B81A4C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9632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https://atcoder.jp/contests/apg4b/tasks/APG4b_ch</a:t>
            </a:r>
          </a:p>
          <a:p>
            <a:pPr marL="0" indent="0">
              <a:buNone/>
            </a:pPr>
            <a:r>
              <a:rPr lang="en-US" dirty="0">
                <a:cs typeface="Calibri"/>
              </a:rPr>
              <a:t>   </a:t>
            </a:r>
          </a:p>
        </p:txBody>
      </p:sp>
    </p:spTree>
    <p:extLst>
      <p:ext uri="{BB962C8B-B14F-4D97-AF65-F5344CB8AC3E}">
        <p14:creationId xmlns:p14="http://schemas.microsoft.com/office/powerpoint/2010/main" val="19914417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5077F-AF3C-7C79-0632-86B5EFC8A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3886"/>
            <a:ext cx="2992192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文字列の話</a:t>
            </a:r>
            <a:endParaRPr lang="ja-JP" altLang="en-US" dirty="0">
              <a:ea typeface="ＭＳ Ｐゴシック"/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4A0729-BD7A-5744-8829-384E514AD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30" y="1289005"/>
            <a:ext cx="9710671" cy="4876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関数の話とずれて、今まであまり話してこなかった文字列の話</a:t>
            </a:r>
            <a:endParaRPr kumimoji="1"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EA6DA8-4BF9-2DE5-80A7-C3FEBFB2A849}"/>
              </a:ext>
            </a:extLst>
          </p:cNvPr>
          <p:cNvSpPr txBox="1"/>
          <p:nvPr/>
        </p:nvSpPr>
        <p:spPr>
          <a:xfrm>
            <a:off x="989526" y="2170090"/>
            <a:ext cx="691810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 b="1">
                <a:solidFill>
                  <a:srgbClr val="FFC000"/>
                </a:solidFill>
                <a:ea typeface="ＭＳ Ｐゴシック"/>
                <a:cs typeface="Calibri"/>
              </a:rPr>
              <a:t>string型</a:t>
            </a:r>
            <a:r>
              <a:rPr lang="ja-JP" altLang="en-US" sz="3600">
                <a:ea typeface="ＭＳ Ｐゴシック"/>
                <a:cs typeface="Calibri"/>
              </a:rPr>
              <a:t>は文字列を代入できる型</a:t>
            </a:r>
            <a:endParaRPr lang="en-US" sz="3600" dirty="0"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433660-AAAC-89A7-1EF6-22B3910FFD69}"/>
              </a:ext>
            </a:extLst>
          </p:cNvPr>
          <p:cNvSpPr txBox="1"/>
          <p:nvPr/>
        </p:nvSpPr>
        <p:spPr>
          <a:xfrm>
            <a:off x="992881" y="4309190"/>
            <a:ext cx="3633989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cs typeface="Calibri"/>
              </a:rPr>
              <a:t>string </a:t>
            </a:r>
            <a:r>
              <a:rPr lang="en-US" sz="4800" dirty="0" err="1">
                <a:cs typeface="Calibri"/>
              </a:rPr>
              <a:t>abc</a:t>
            </a:r>
            <a:r>
              <a:rPr lang="en-US" sz="4800" dirty="0">
                <a:cs typeface="Calibri"/>
              </a:rPr>
              <a:t>;</a:t>
            </a:r>
          </a:p>
          <a:p>
            <a:r>
              <a:rPr lang="en-US" sz="4800" err="1">
                <a:cs typeface="Calibri"/>
              </a:rPr>
              <a:t>abc</a:t>
            </a:r>
            <a:r>
              <a:rPr lang="en-US" sz="4800" dirty="0">
                <a:cs typeface="Calibri"/>
              </a:rPr>
              <a:t>=</a:t>
            </a:r>
            <a:r>
              <a:rPr lang="en-US" sz="4800" dirty="0">
                <a:solidFill>
                  <a:srgbClr val="FFC000"/>
                </a:solidFill>
                <a:cs typeface="Calibri"/>
              </a:rPr>
              <a:t>"</a:t>
            </a:r>
            <a:r>
              <a:rPr lang="en-US" sz="4800" err="1">
                <a:solidFill>
                  <a:srgbClr val="FFC000"/>
                </a:solidFill>
                <a:cs typeface="Calibri"/>
              </a:rPr>
              <a:t>aiueo</a:t>
            </a:r>
            <a:r>
              <a:rPr lang="en-US" sz="4800" dirty="0">
                <a:solidFill>
                  <a:srgbClr val="FFC000"/>
                </a:solidFill>
                <a:cs typeface="Calibri"/>
              </a:rPr>
              <a:t>"</a:t>
            </a:r>
            <a:r>
              <a:rPr lang="en-US" sz="4800" dirty="0">
                <a:cs typeface="Calibri"/>
              </a:rPr>
              <a:t>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005F8D6-7FD9-4C48-6BDB-6E1BCA8836FC}"/>
              </a:ext>
            </a:extLst>
          </p:cNvPr>
          <p:cNvSpPr txBox="1"/>
          <p:nvPr/>
        </p:nvSpPr>
        <p:spPr>
          <a:xfrm>
            <a:off x="878179" y="3378826"/>
            <a:ext cx="424573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4000">
                <a:ea typeface="ＭＳ Ｐゴシック"/>
              </a:rPr>
              <a:t>・文字列への代入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42192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DCC7E-6166-A283-8F3E-66A140CFC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文字列の話</a:t>
            </a:r>
            <a:endParaRPr kumimoji="1"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0F0569-17DB-3528-A35A-67F291CCE910}"/>
              </a:ext>
            </a:extLst>
          </p:cNvPr>
          <p:cNvSpPr txBox="1"/>
          <p:nvPr/>
        </p:nvSpPr>
        <p:spPr>
          <a:xfrm>
            <a:off x="835249" y="2090939"/>
            <a:ext cx="424573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200">
                <a:ea typeface="ＭＳ Ｐゴシック"/>
              </a:rPr>
              <a:t>・</a:t>
            </a:r>
            <a:r>
              <a:rPr lang="ja-JP" altLang="en-US" sz="4000">
                <a:ea typeface="ＭＳ Ｐゴシック"/>
              </a:rPr>
              <a:t>文字へのアクセス</a:t>
            </a:r>
            <a:endParaRPr lang="en-US" sz="3600">
              <a:cs typeface="Calibri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6D9C047-9784-FE49-0AFA-8F2372646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850"/>
            <a:ext cx="9710671" cy="4876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文字列は文字の列なので、配列と操作が似ている</a:t>
            </a:r>
            <a:endParaRPr lang="ja-JP" altLang="en-US" dirty="0">
              <a:ea typeface="ＭＳ Ｐゴシック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6DB7F6-61DA-19F5-B8BF-84438F55A697}"/>
              </a:ext>
            </a:extLst>
          </p:cNvPr>
          <p:cNvSpPr txBox="1"/>
          <p:nvPr/>
        </p:nvSpPr>
        <p:spPr>
          <a:xfrm>
            <a:off x="925132" y="2921358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>
                <a:ea typeface="ＭＳ Ｐゴシック"/>
                <a:cs typeface="Calibri"/>
              </a:rPr>
              <a:t>文字列</a:t>
            </a:r>
            <a:r>
              <a:rPr lang="ja-JP" altLang="en-US" sz="3600">
                <a:solidFill>
                  <a:srgbClr val="FFC000"/>
                </a:solidFill>
                <a:ea typeface="ＭＳ Ｐゴシック"/>
                <a:cs typeface="Calibri"/>
              </a:rPr>
              <a:t>.at(i)</a:t>
            </a:r>
            <a:r>
              <a:rPr lang="ja-JP" altLang="en-US" sz="3600">
                <a:ea typeface="ＭＳ Ｐゴシック"/>
                <a:cs typeface="Calibri"/>
              </a:rPr>
              <a:t>;</a:t>
            </a:r>
            <a:endParaRPr lang="en-US" sz="3600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8C8E7B-CA91-F9A0-9B45-FAB28AB1EF34}"/>
              </a:ext>
            </a:extLst>
          </p:cNvPr>
          <p:cNvSpPr txBox="1"/>
          <p:nvPr/>
        </p:nvSpPr>
        <p:spPr>
          <a:xfrm>
            <a:off x="842627" y="3643782"/>
            <a:ext cx="10406129" cy="52322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文字列のi番目にアクセス出来る。配列と同じで番号は0から始まる</a:t>
            </a:r>
            <a:endParaRPr lang="en-US" altLang="ja-JP" sz="2800" dirty="0">
              <a:ea typeface="ＭＳ Ｐゴシック"/>
              <a:cs typeface="Calibri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0D6FE8-706D-FC71-B81B-3ACED3E5E9CE}"/>
              </a:ext>
            </a:extLst>
          </p:cNvPr>
          <p:cNvSpPr txBox="1"/>
          <p:nvPr/>
        </p:nvSpPr>
        <p:spPr>
          <a:xfrm>
            <a:off x="835249" y="4301812"/>
            <a:ext cx="424573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4000">
                <a:ea typeface="ＭＳ Ｐゴシック"/>
              </a:rPr>
              <a:t>・文字列の大きさ</a:t>
            </a:r>
            <a:endParaRPr lang="en-US" sz="3200"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084BAD-EB6E-0CA1-FF2A-B5CEC6F12EFA}"/>
              </a:ext>
            </a:extLst>
          </p:cNvPr>
          <p:cNvSpPr txBox="1"/>
          <p:nvPr/>
        </p:nvSpPr>
        <p:spPr>
          <a:xfrm>
            <a:off x="839273" y="5057104"/>
            <a:ext cx="2925651" cy="6637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3600">
                <a:ea typeface="ＭＳ Ｐゴシック"/>
                <a:cs typeface="Calibri"/>
              </a:rPr>
              <a:t>文字列</a:t>
            </a:r>
            <a:r>
              <a:rPr lang="ja-JP" altLang="en-US" sz="3600">
                <a:solidFill>
                  <a:srgbClr val="FFC000"/>
                </a:solidFill>
                <a:ea typeface="ＭＳ Ｐゴシック"/>
                <a:cs typeface="Calibri"/>
              </a:rPr>
              <a:t>.size</a:t>
            </a:r>
            <a:r>
              <a:rPr lang="ja-JP" altLang="en-US" sz="3600">
                <a:ea typeface="ＭＳ Ｐゴシック"/>
                <a:cs typeface="Calibri"/>
              </a:rPr>
              <a:t>(i);</a:t>
            </a:r>
            <a:endParaRPr lang="en-US" sz="3600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5B10F8-8E65-3ED6-C73A-3432A921F48B}"/>
              </a:ext>
            </a:extLst>
          </p:cNvPr>
          <p:cNvSpPr txBox="1"/>
          <p:nvPr/>
        </p:nvSpPr>
        <p:spPr>
          <a:xfrm>
            <a:off x="831895" y="5811725"/>
            <a:ext cx="10406128" cy="52322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文字列の文字の数を取得できる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6690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F8A90-D55F-8F92-F931-94C64CBDC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040" y="-635"/>
            <a:ext cx="10515600" cy="1325563"/>
          </a:xfrm>
        </p:spPr>
        <p:txBody>
          <a:bodyPr/>
          <a:lstStyle/>
          <a:p>
            <a:r>
              <a:rPr lang="ja-JP" altLang="en-US">
                <a:cs typeface="Calibri Light"/>
              </a:rPr>
              <a:t>関数</a:t>
            </a:r>
            <a:endParaRPr kumimoji="1"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CA087-2805-C797-326D-05E70CC84A41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>
              <a:cs typeface="Calibri"/>
            </a:endParaRPr>
          </a:p>
        </p:txBody>
      </p:sp>
      <p:pic>
        <p:nvPicPr>
          <p:cNvPr id="21" name="Picture 21">
            <a:extLst>
              <a:ext uri="{FF2B5EF4-FFF2-40B4-BE49-F238E27FC236}">
                <a16:creationId xmlns:a16="http://schemas.microsoft.com/office/drawing/2014/main" id="{0DF16822-3AF1-5DBA-54B5-0D47E0687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20" y="1181911"/>
            <a:ext cx="5191760" cy="539841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7A39C55-58D4-E6E3-21AA-ED2DBE39E3EF}"/>
              </a:ext>
            </a:extLst>
          </p:cNvPr>
          <p:cNvSpPr txBox="1"/>
          <p:nvPr/>
        </p:nvSpPr>
        <p:spPr>
          <a:xfrm>
            <a:off x="4856480" y="3383280"/>
            <a:ext cx="742696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600">
                <a:ea typeface="ＭＳ Ｐゴシック"/>
                <a:cs typeface="Calibri"/>
              </a:rPr>
              <a:t>渡された値の内小さい方を返す関数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00965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D735B-5E27-790B-5E6E-38CB0BE02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文字列の話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9887F-15C1-EAE3-880D-CDBFA3275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53"/>
            <a:ext cx="2670220" cy="5520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b="1" dirty="0" err="1">
                <a:ea typeface="ＭＳ Ｐゴシック"/>
              </a:rPr>
              <a:t>文字列の比較</a:t>
            </a:r>
            <a:endParaRPr lang="en-US" dirty="0" err="1">
              <a:ea typeface="ＭＳ Ｐゴシック"/>
              <a:cs typeface="Calibri" panose="020F0502020204030204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454912-037E-7CE9-E5F5-64712A08DF04}"/>
              </a:ext>
            </a:extLst>
          </p:cNvPr>
          <p:cNvSpPr txBox="1"/>
          <p:nvPr/>
        </p:nvSpPr>
        <p:spPr>
          <a:xfrm>
            <a:off x="839273" y="2062766"/>
            <a:ext cx="274320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Consolas"/>
              </a:rPr>
              <a:t>ABC </a:t>
            </a:r>
            <a:r>
              <a:rPr lang="en-US" sz="3200" dirty="0">
                <a:solidFill>
                  <a:srgbClr val="FFC000"/>
                </a:solidFill>
                <a:latin typeface="Consolas"/>
              </a:rPr>
              <a:t>==</a:t>
            </a:r>
            <a:r>
              <a:rPr lang="en-US" sz="3200" dirty="0">
                <a:latin typeface="Consolas"/>
              </a:rPr>
              <a:t> ABC
ABC </a:t>
            </a:r>
            <a:r>
              <a:rPr lang="en-US" sz="3200" dirty="0">
                <a:solidFill>
                  <a:srgbClr val="FFC000"/>
                </a:solidFill>
                <a:latin typeface="Consolas"/>
              </a:rPr>
              <a:t>&lt;</a:t>
            </a:r>
            <a:r>
              <a:rPr lang="en-US" sz="3200" dirty="0">
                <a:latin typeface="Consolas"/>
              </a:rPr>
              <a:t> XY</a:t>
            </a:r>
            <a:endParaRPr lang="en-US" sz="2400" dirty="0"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9197E6-CC1E-B016-9FB7-3876C7199ABC}"/>
              </a:ext>
            </a:extLst>
          </p:cNvPr>
          <p:cNvSpPr txBox="1"/>
          <p:nvPr/>
        </p:nvSpPr>
        <p:spPr>
          <a:xfrm>
            <a:off x="842627" y="3268148"/>
            <a:ext cx="10771029" cy="523220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文字列の大小は辞書順に決まる、辞書順で早いと小さく、遅いと大きい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954EEA-F490-7D54-361C-01F5B97FA516}"/>
              </a:ext>
            </a:extLst>
          </p:cNvPr>
          <p:cNvSpPr txBox="1">
            <a:spLocks/>
          </p:cNvSpPr>
          <p:nvPr/>
        </p:nvSpPr>
        <p:spPr>
          <a:xfrm>
            <a:off x="840346" y="4210363"/>
            <a:ext cx="2670220" cy="5520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b="1">
                <a:ea typeface="ＭＳ Ｐゴシック"/>
                <a:cs typeface="Calibri" panose="020F0502020204030204"/>
              </a:rPr>
              <a:t>文字の型</a:t>
            </a:r>
            <a:endParaRPr lang="ja-JP" altLang="en-US" b="1" dirty="0">
              <a:ea typeface="ＭＳ Ｐゴシック"/>
              <a:cs typeface="Calibri" panose="020F0502020204030204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20920D-2B90-334B-DB7A-3422890ADEF9}"/>
              </a:ext>
            </a:extLst>
          </p:cNvPr>
          <p:cNvSpPr txBox="1"/>
          <p:nvPr/>
        </p:nvSpPr>
        <p:spPr>
          <a:xfrm>
            <a:off x="839273" y="4842456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solidFill>
                  <a:srgbClr val="FFC000"/>
                </a:solidFill>
                <a:latin typeface="Consolas"/>
              </a:rPr>
              <a:t>char</a:t>
            </a:r>
            <a:r>
              <a:rPr lang="en-US" sz="3200" dirty="0">
                <a:latin typeface="Consolas"/>
              </a:rPr>
              <a:t> a='a';</a:t>
            </a:r>
            <a:endParaRPr lang="en-US" sz="3200" dirty="0">
              <a:latin typeface="Consolas"/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369637-32B2-E413-59B8-2718D110E1B7}"/>
              </a:ext>
            </a:extLst>
          </p:cNvPr>
          <p:cNvSpPr txBox="1"/>
          <p:nvPr/>
        </p:nvSpPr>
        <p:spPr>
          <a:xfrm>
            <a:off x="842627" y="5704401"/>
            <a:ext cx="10771029" cy="954107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文字列ではなく文字を使うときはchar型を使う、" "ではなく' 'で代入する</a:t>
            </a:r>
          </a:p>
          <a:p>
            <a:r>
              <a:rPr lang="ja-JP" altLang="en-US" sz="2800">
                <a:ea typeface="ＭＳ Ｐゴシック"/>
                <a:cs typeface="Calibri"/>
              </a:rPr>
              <a:t>stringでも一文字を表せるので、使用頻度はあまり高くないと思う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15229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E0632-2604-558C-9299-BCAFF4E0E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細かい話</a:t>
            </a:r>
            <a:endParaRPr lang="ja-JP" altLang="en-US" dirty="0">
              <a:ea typeface="ＭＳ Ｐゴシック"/>
              <a:cs typeface="Calibri Light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8E2FE8-BFDD-1189-53C7-312FF127E304}"/>
              </a:ext>
            </a:extLst>
          </p:cNvPr>
          <p:cNvSpPr txBox="1">
            <a:spLocks/>
          </p:cNvSpPr>
          <p:nvPr/>
        </p:nvSpPr>
        <p:spPr>
          <a:xfrm>
            <a:off x="838200" y="1557315"/>
            <a:ext cx="2670220" cy="5520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b="1">
                <a:ea typeface="ＭＳ Ｐゴシック"/>
              </a:rPr>
              <a:t>文字の比較</a:t>
            </a:r>
            <a:endParaRPr lang="en-US">
              <a:ea typeface="ＭＳ Ｐゴシック"/>
              <a:cs typeface="Calibri" panose="020F0502020204030204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2131AF-ADE4-DCAF-DA2B-8BFB23C57CD4}"/>
              </a:ext>
            </a:extLst>
          </p:cNvPr>
          <p:cNvSpPr txBox="1"/>
          <p:nvPr/>
        </p:nvSpPr>
        <p:spPr>
          <a:xfrm>
            <a:off x="839273" y="2116428"/>
            <a:ext cx="1051345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dirty="0">
                <a:latin typeface="Consolas"/>
              </a:rPr>
              <a:t>"ABC" </a:t>
            </a:r>
            <a:r>
              <a:rPr lang="en-US" sz="3200" dirty="0">
                <a:solidFill>
                  <a:srgbClr val="FFC000"/>
                </a:solidFill>
                <a:latin typeface="Consolas"/>
              </a:rPr>
              <a:t>&gt;</a:t>
            </a:r>
            <a:r>
              <a:rPr lang="en-US" sz="3200" dirty="0">
                <a:latin typeface="Consolas"/>
              </a:rPr>
              <a:t> 'c' </a:t>
            </a:r>
            <a:r>
              <a:rPr lang="ja-JP" altLang="en-US" sz="3200" dirty="0">
                <a:latin typeface="Consolas"/>
                <a:ea typeface="ＭＳ Ｐゴシック"/>
              </a:rPr>
              <a:t>エラー、</a:t>
            </a:r>
            <a:r>
              <a:rPr lang="en-US" sz="3200" dirty="0">
                <a:latin typeface="Consolas"/>
              </a:rPr>
              <a:t>char</a:t>
            </a:r>
            <a:r>
              <a:rPr lang="ja-JP" altLang="en-US" sz="3200" dirty="0">
                <a:latin typeface="Consolas"/>
                <a:ea typeface="ＭＳ Ｐゴシック"/>
              </a:rPr>
              <a:t>型とstring型は比較できない</a:t>
            </a:r>
            <a:r>
              <a:rPr lang="en-US" sz="3200" dirty="0">
                <a:latin typeface="Consolas"/>
              </a:rPr>
              <a:t>
'C' </a:t>
            </a:r>
            <a:r>
              <a:rPr lang="en-US" sz="3200" dirty="0">
                <a:solidFill>
                  <a:srgbClr val="FFC000"/>
                </a:solidFill>
                <a:latin typeface="Consolas"/>
              </a:rPr>
              <a:t>&lt;</a:t>
            </a:r>
            <a:r>
              <a:rPr lang="en-US" sz="3200" dirty="0">
                <a:latin typeface="Consolas"/>
              </a:rPr>
              <a:t> 'X'   char</a:t>
            </a:r>
            <a:r>
              <a:rPr lang="ja-JP" altLang="en-US" sz="3200">
                <a:latin typeface="Consolas"/>
                <a:ea typeface="ＭＳ Ｐゴシック"/>
              </a:rPr>
              <a:t>型とchar型は比較できる</a:t>
            </a:r>
            <a:endParaRPr lang="en-US" sz="2400">
              <a:cs typeface="Calibri" panose="020F0502020204030204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B3A8CE8-9BE6-72E8-ECD5-6DB78177A125}"/>
              </a:ext>
            </a:extLst>
          </p:cNvPr>
          <p:cNvSpPr txBox="1">
            <a:spLocks/>
          </p:cNvSpPr>
          <p:nvPr/>
        </p:nvSpPr>
        <p:spPr>
          <a:xfrm>
            <a:off x="838200" y="3424751"/>
            <a:ext cx="2670220" cy="5520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b="1">
                <a:ea typeface="ＭＳ Ｐゴシック"/>
                <a:cs typeface="Calibri" panose="020F0502020204030204"/>
              </a:rPr>
              <a:t>行の入力</a:t>
            </a:r>
            <a:endParaRPr lang="ja-JP" altLang="en-US" b="1" dirty="0">
              <a:ea typeface="ＭＳ Ｐゴシック"/>
              <a:cs typeface="Calibri" panose="020F0502020204030204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D89E1D-7169-E4D5-B8F0-07EC70A782C6}"/>
              </a:ext>
            </a:extLst>
          </p:cNvPr>
          <p:cNvSpPr txBox="1"/>
          <p:nvPr/>
        </p:nvSpPr>
        <p:spPr>
          <a:xfrm>
            <a:off x="796343" y="3983864"/>
            <a:ext cx="251781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latin typeface="Consolas"/>
                <a:ea typeface="ＭＳ Ｐゴシック"/>
                <a:cs typeface="Calibri" panose="020F0502020204030204"/>
              </a:rPr>
              <a:t>string s;</a:t>
            </a:r>
          </a:p>
          <a:p>
            <a:r>
              <a:rPr lang="en-US" altLang="ja-JP" sz="3200" dirty="0">
                <a:ea typeface="+mn-lt"/>
                <a:cs typeface="+mn-lt"/>
              </a:rPr>
              <a:t>g</a:t>
            </a:r>
            <a:r>
              <a:rPr lang="ja-JP" sz="3200">
                <a:ea typeface="+mn-lt"/>
                <a:cs typeface="+mn-lt"/>
              </a:rPr>
              <a:t>etline</a:t>
            </a:r>
            <a:r>
              <a:rPr lang="en-US" altLang="ja-JP" sz="3200" dirty="0">
                <a:ea typeface="+mn-lt"/>
                <a:cs typeface="+mn-lt"/>
              </a:rPr>
              <a:t>(</a:t>
            </a:r>
            <a:r>
              <a:rPr lang="en-US" altLang="ja-JP" sz="3200" dirty="0" err="1">
                <a:ea typeface="+mn-lt"/>
                <a:cs typeface="+mn-lt"/>
              </a:rPr>
              <a:t>cin,s</a:t>
            </a:r>
            <a:r>
              <a:rPr lang="en-US" altLang="ja-JP" sz="3200" dirty="0">
                <a:ea typeface="+mn-lt"/>
                <a:cs typeface="+mn-lt"/>
              </a:rPr>
              <a:t>);</a:t>
            </a:r>
            <a:endParaRPr lang="ja-JP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412C80-4911-6545-F783-1019F521AA04}"/>
              </a:ext>
            </a:extLst>
          </p:cNvPr>
          <p:cNvSpPr txBox="1"/>
          <p:nvPr/>
        </p:nvSpPr>
        <p:spPr>
          <a:xfrm>
            <a:off x="842627" y="5232176"/>
            <a:ext cx="10771029" cy="1384995"/>
          </a:xfrm>
          <a:prstGeom prst="rect">
            <a:avLst/>
          </a:prstGeom>
          <a:noFill/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ea typeface="ＭＳ Ｐゴシック"/>
                <a:cs typeface="Calibri"/>
              </a:rPr>
              <a:t>入力で使っていたcinでは空白か改行が入るまで入力を受け付けるが</a:t>
            </a:r>
          </a:p>
          <a:p>
            <a:r>
              <a:rPr lang="ja-JP" altLang="en-US" sz="2800">
                <a:ea typeface="ＭＳ Ｐゴシック"/>
                <a:cs typeface="Calibri"/>
              </a:rPr>
              <a:t>Getlineは改行が入るまで入力を受け付ける。</a:t>
            </a:r>
          </a:p>
          <a:p>
            <a:r>
              <a:rPr lang="ja-JP" altLang="en-US" sz="2800">
                <a:ea typeface="ＭＳ Ｐゴシック"/>
                <a:cs typeface="Calibri"/>
              </a:rPr>
              <a:t>第一引数にはcinを入れる必要がある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994B1B-2997-43E6-62F5-FECC5D41C6E5}"/>
              </a:ext>
            </a:extLst>
          </p:cNvPr>
          <p:cNvSpPr txBox="1"/>
          <p:nvPr/>
        </p:nvSpPr>
        <p:spPr>
          <a:xfrm>
            <a:off x="3318456" y="4134119"/>
            <a:ext cx="887139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/>
              <a:t>I have </a:t>
            </a:r>
            <a:r>
              <a:rPr lang="en-US" altLang="ja-JP" sz="2800" dirty="0">
                <a:ea typeface="ＭＳ Ｐゴシック"/>
              </a:rPr>
              <a:t>a </a:t>
            </a:r>
            <a:r>
              <a:rPr lang="en-US" sz="2800" dirty="0"/>
              <a:t>pen</a:t>
            </a:r>
            <a:r>
              <a:rPr lang="en-US" altLang="ja-JP" sz="2800" dirty="0">
                <a:ea typeface="ＭＳ Ｐゴシック"/>
              </a:rPr>
              <a:t>.</a:t>
            </a:r>
            <a:r>
              <a:rPr lang="ja-JP" altLang="en-US" sz="2800">
                <a:ea typeface="ＭＳ Ｐゴシック"/>
              </a:rPr>
              <a:t>のような一行の入力を受け付けることができる</a:t>
            </a:r>
            <a:endParaRPr lang="en-US" sz="2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52385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01B77-B6F7-394A-8CA5-850878783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cs typeface="Calibri Light"/>
              </a:rPr>
              <a:t>文字列の問題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8DCF7-8B9B-57AB-A4DE-AB7DB1A41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3653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None/>
            </a:pPr>
            <a:r>
              <a:rPr lang="ja-JP">
                <a:ea typeface="+mn-lt"/>
                <a:cs typeface="+mn-lt"/>
              </a:rPr>
              <a:t>英小文字からなる文字列 W が入力されます。 </a:t>
            </a: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ja-JP">
                <a:ea typeface="+mn-lt"/>
                <a:cs typeface="+mn-lt"/>
              </a:rPr>
              <a:t>W の末尾に英小文字の s を付け足したものを出力してください。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473451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72ECE-8731-5211-6DDC-86A991821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7485"/>
            <a:ext cx="1051560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文字列</a:t>
            </a:r>
            <a:r>
              <a:rPr lang="en-US" altLang="ja-JP" dirty="0">
                <a:ea typeface="Calibri Light"/>
                <a:cs typeface="Calibri Light"/>
              </a:rPr>
              <a:t> </a:t>
            </a:r>
            <a:r>
              <a:rPr lang="en-US" altLang="ja-JP" dirty="0" err="1">
                <a:ea typeface="Calibri Light"/>
                <a:cs typeface="Calibri Light"/>
              </a:rPr>
              <a:t>問題</a:t>
            </a:r>
            <a:r>
              <a:rPr lang="en-US" altLang="ja-JP" dirty="0">
                <a:ea typeface="Calibri Light"/>
                <a:cs typeface="Calibri Light"/>
              </a:rPr>
              <a:t> </a:t>
            </a:r>
            <a:r>
              <a:rPr lang="en-US" altLang="ja-JP" dirty="0" err="1">
                <a:ea typeface="Calibri Light"/>
                <a:cs typeface="Calibri Light"/>
              </a:rPr>
              <a:t>解答</a:t>
            </a:r>
            <a:endParaRPr kumimoji="1" lang="en-US" dirty="0" err="1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2D49140-3262-CB9D-FF7A-D24058D1B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4715" y="776152"/>
            <a:ext cx="9556130" cy="6078576"/>
          </a:xfrm>
        </p:spPr>
      </p:pic>
    </p:spTree>
    <p:extLst>
      <p:ext uri="{BB962C8B-B14F-4D97-AF65-F5344CB8AC3E}">
        <p14:creationId xmlns:p14="http://schemas.microsoft.com/office/powerpoint/2010/main" val="72756704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D130A-9FDB-E018-1E1F-906FFB9B6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cs typeface="Calibri Light"/>
              </a:rPr>
              <a:t>文字列の問題</a:t>
            </a:r>
            <a:r>
              <a:rPr lang="en-US" altLang="ja-JP">
                <a:cs typeface="Calibri Light"/>
              </a:rPr>
              <a:t>2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23E2E-73FD-4EDB-4F7A-D556F66E0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+mn-lt"/>
                <a:cs typeface="+mn-lt"/>
              </a:rPr>
              <a:t>長さが奇数である文字列Sが回文かを判定してください</a:t>
            </a:r>
          </a:p>
          <a:p>
            <a:r>
              <a:rPr lang="ja-JP" altLang="en-US">
                <a:ea typeface="Calibri"/>
                <a:cs typeface="Calibri"/>
              </a:rPr>
              <a:t>回文ならYes、そうでないならNoと出力してください</a:t>
            </a:r>
            <a:endParaRPr lang="ja-JP" alt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49379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E9DDF-241D-1B7E-BD94-5F38FA7D7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322" y="-313241"/>
            <a:ext cx="5135137" cy="1344148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文字列の問題2 解答</a:t>
            </a:r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797EDDF-8468-F196-5583-32C1035695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93" y="683340"/>
            <a:ext cx="7584687" cy="61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8681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4AB74-204B-5550-43FF-E025621530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時間が余った人は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D3270-839E-7A98-12B1-2466D5C3D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https://atcoder.jp/contests/abc075/tasks/abc075_b</a:t>
            </a:r>
            <a:endParaRPr kumimoji="1" lang="en-US"/>
          </a:p>
        </p:txBody>
      </p:sp>
    </p:spTree>
    <p:extLst>
      <p:ext uri="{BB962C8B-B14F-4D97-AF65-F5344CB8AC3E}">
        <p14:creationId xmlns:p14="http://schemas.microsoft.com/office/powerpoint/2010/main" val="48611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9DFB5-E677-7050-857B-20886043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関数の説明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45C547-FD93-8345-8743-E8D52550F656}"/>
              </a:ext>
            </a:extLst>
          </p:cNvPr>
          <p:cNvSpPr txBox="1"/>
          <p:nvPr/>
        </p:nvSpPr>
        <p:spPr>
          <a:xfrm>
            <a:off x="843915" y="1717675"/>
            <a:ext cx="6858000" cy="378565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dirty="0">
                <a:solidFill>
                  <a:srgbClr val="0070C0"/>
                </a:solidFill>
                <a:ea typeface="Calibri"/>
                <a:cs typeface="Calibri"/>
              </a:rPr>
              <a:t>int </a:t>
            </a:r>
            <a:r>
              <a:rPr lang="en-US" sz="4000" dirty="0" err="1">
                <a:solidFill>
                  <a:srgbClr val="FFC000"/>
                </a:solidFill>
                <a:ea typeface="Calibri"/>
                <a:cs typeface="Calibri"/>
              </a:rPr>
              <a:t>my_min</a:t>
            </a:r>
            <a:r>
              <a:rPr lang="en-US" sz="4800" dirty="0">
                <a:solidFill>
                  <a:srgbClr val="000000"/>
                </a:solidFill>
                <a:ea typeface="Calibri"/>
                <a:cs typeface="Calibri"/>
              </a:rPr>
              <a:t>(</a:t>
            </a:r>
            <a:r>
              <a:rPr lang="en-US" sz="4800" dirty="0">
                <a:solidFill>
                  <a:schemeClr val="accent1"/>
                </a:solidFill>
                <a:ea typeface="Calibri"/>
                <a:cs typeface="Calibri"/>
              </a:rPr>
              <a:t>int</a:t>
            </a:r>
            <a:r>
              <a:rPr lang="en-US" sz="4800" dirty="0">
                <a:ea typeface="Calibri"/>
                <a:cs typeface="Calibri"/>
              </a:rPr>
              <a:t> </a:t>
            </a:r>
            <a:r>
              <a:rPr lang="en-US" sz="4800" dirty="0" err="1">
                <a:ea typeface="Calibri"/>
                <a:cs typeface="Calibri"/>
              </a:rPr>
              <a:t>x,</a:t>
            </a:r>
            <a:r>
              <a:rPr lang="en-US" sz="4800" dirty="0" err="1">
                <a:solidFill>
                  <a:schemeClr val="accent1"/>
                </a:solidFill>
                <a:ea typeface="Calibri"/>
                <a:cs typeface="Calibri"/>
              </a:rPr>
              <a:t>int</a:t>
            </a:r>
            <a:r>
              <a:rPr lang="en-US" sz="4800" dirty="0">
                <a:ea typeface="Calibri"/>
                <a:cs typeface="Calibri"/>
              </a:rPr>
              <a:t> y)</a:t>
            </a:r>
          </a:p>
          <a:p>
            <a:endParaRPr lang="en-US" sz="4800" dirty="0">
              <a:ea typeface="Calibri"/>
              <a:cs typeface="Calibri"/>
            </a:endParaRPr>
          </a:p>
          <a:p>
            <a:r>
              <a:rPr lang="en-US" sz="4800" dirty="0">
                <a:ea typeface="Calibri"/>
                <a:cs typeface="Calibri"/>
              </a:rPr>
              <a:t>{</a:t>
            </a:r>
          </a:p>
          <a:p>
            <a:r>
              <a:rPr lang="en-US" sz="4800" dirty="0">
                <a:ea typeface="Calibri"/>
                <a:cs typeface="Calibri"/>
              </a:rPr>
              <a:t>     </a:t>
            </a:r>
            <a:r>
              <a:rPr lang="ja-JP" altLang="en-US" sz="4800">
                <a:ea typeface="Calibri"/>
                <a:cs typeface="Calibri"/>
              </a:rPr>
              <a:t>処理</a:t>
            </a:r>
            <a:r>
              <a:rPr lang="en-US" altLang="ja-JP" sz="4800" dirty="0">
                <a:ea typeface="Calibri"/>
                <a:cs typeface="Calibri"/>
              </a:rPr>
              <a:t>;</a:t>
            </a:r>
            <a:endParaRPr lang="en-US" sz="4800" dirty="0">
              <a:ea typeface="Calibri"/>
              <a:cs typeface="Calibri"/>
            </a:endParaRPr>
          </a:p>
          <a:p>
            <a:r>
              <a:rPr lang="en-US" sz="4800" dirty="0">
                <a:ea typeface="Calibri"/>
                <a:cs typeface="Calibri"/>
              </a:rPr>
              <a:t>}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DA2011D-E710-CE06-F670-6397F8F3BA4A}"/>
              </a:ext>
            </a:extLst>
          </p:cNvPr>
          <p:cNvCxnSpPr/>
          <p:nvPr/>
        </p:nvCxnSpPr>
        <p:spPr>
          <a:xfrm>
            <a:off x="1748155" y="2444115"/>
            <a:ext cx="1676400" cy="10160"/>
          </a:xfrm>
          <a:prstGeom prst="straightConnector1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2BDD3D3-1B2A-3DE1-D522-3DA7B2803BE9}"/>
              </a:ext>
            </a:extLst>
          </p:cNvPr>
          <p:cNvSpPr txBox="1"/>
          <p:nvPr/>
        </p:nvSpPr>
        <p:spPr>
          <a:xfrm>
            <a:off x="1626870" y="2541270"/>
            <a:ext cx="207264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>
                <a:solidFill>
                  <a:srgbClr val="FFC000"/>
                </a:solidFill>
                <a:ea typeface="Calibri"/>
                <a:cs typeface="Calibri"/>
              </a:rPr>
              <a:t>関数の名前</a:t>
            </a:r>
            <a:endParaRPr lang="en-US" sz="2000" dirty="0">
              <a:solidFill>
                <a:srgbClr val="FFC000"/>
              </a:solidFill>
              <a:ea typeface="Calibri"/>
              <a:cs typeface="Calibri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EC24B02-B524-6AAE-14B0-1B981497B505}"/>
              </a:ext>
            </a:extLst>
          </p:cNvPr>
          <p:cNvCxnSpPr>
            <a:cxnSpLocks/>
          </p:cNvCxnSpPr>
          <p:nvPr/>
        </p:nvCxnSpPr>
        <p:spPr>
          <a:xfrm>
            <a:off x="3495675" y="2444114"/>
            <a:ext cx="2275840" cy="10160"/>
          </a:xfrm>
          <a:prstGeom prst="straightConnector1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3684225-94A5-3989-2F51-A6E2F6FC6A2E}"/>
              </a:ext>
            </a:extLst>
          </p:cNvPr>
          <p:cNvSpPr txBox="1"/>
          <p:nvPr/>
        </p:nvSpPr>
        <p:spPr>
          <a:xfrm>
            <a:off x="3699510" y="2541269"/>
            <a:ext cx="247904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>
                <a:solidFill>
                  <a:srgbClr val="FF0000"/>
                </a:solidFill>
                <a:ea typeface="Calibri"/>
                <a:cs typeface="Calibri"/>
              </a:rPr>
              <a:t>引数の型</a:t>
            </a:r>
          </a:p>
          <a:p>
            <a:r>
              <a:rPr lang="ja-JP" altLang="en-US" sz="2800">
                <a:solidFill>
                  <a:srgbClr val="FF0000"/>
                </a:solidFill>
                <a:ea typeface="Calibri"/>
                <a:cs typeface="Calibri"/>
              </a:rPr>
              <a:t>引数の名前</a:t>
            </a:r>
            <a:endParaRPr lang="ja-JP" altLang="en-US" sz="2800" dirty="0">
              <a:solidFill>
                <a:srgbClr val="FF0000"/>
              </a:solidFill>
              <a:ea typeface="Calibri"/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098AFE-9094-E946-9468-C37CE721E88A}"/>
              </a:ext>
            </a:extLst>
          </p:cNvPr>
          <p:cNvCxnSpPr>
            <a:cxnSpLocks/>
          </p:cNvCxnSpPr>
          <p:nvPr/>
        </p:nvCxnSpPr>
        <p:spPr>
          <a:xfrm>
            <a:off x="854074" y="2444113"/>
            <a:ext cx="772160" cy="10160"/>
          </a:xfrm>
          <a:prstGeom prst="straightConnector1">
            <a:avLst/>
          </a:prstGeom>
          <a:ln w="571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75FE506-2178-95C0-3DBE-F3E03D1D71F0}"/>
              </a:ext>
            </a:extLst>
          </p:cNvPr>
          <p:cNvSpPr txBox="1"/>
          <p:nvPr/>
        </p:nvSpPr>
        <p:spPr>
          <a:xfrm>
            <a:off x="641350" y="2541268"/>
            <a:ext cx="1107440" cy="12618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400">
                <a:solidFill>
                  <a:schemeClr val="accent1"/>
                </a:solidFill>
                <a:ea typeface="Calibri"/>
                <a:cs typeface="Calibri"/>
              </a:rPr>
              <a:t>返り値</a:t>
            </a:r>
            <a:endParaRPr lang="en-US" altLang="ja-JP" sz="2400">
              <a:solidFill>
                <a:schemeClr val="accent1"/>
              </a:solidFill>
              <a:ea typeface="ＭＳ Ｐゴシック"/>
              <a:cs typeface="Calibri"/>
            </a:endParaRPr>
          </a:p>
          <a:p>
            <a:pPr algn="l"/>
            <a:r>
              <a:rPr lang="ja-JP" altLang="en-US" sz="2400">
                <a:solidFill>
                  <a:schemeClr val="accent1"/>
                </a:solidFill>
                <a:ea typeface="Calibri"/>
                <a:cs typeface="Calibri"/>
              </a:rPr>
              <a:t>の型</a:t>
            </a:r>
            <a:endParaRPr lang="ja-JP" sz="2400">
              <a:solidFill>
                <a:schemeClr val="accent1"/>
              </a:solidFill>
            </a:endParaRPr>
          </a:p>
          <a:p>
            <a:endParaRPr lang="ja-JP" altLang="en-US" sz="2800" dirty="0">
              <a:solidFill>
                <a:srgbClr val="FF0000"/>
              </a:solidFill>
              <a:ea typeface="Calibri"/>
              <a:cs typeface="Calibr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73DB5D-A383-52A6-C736-EA264FE5B416}"/>
              </a:ext>
            </a:extLst>
          </p:cNvPr>
          <p:cNvSpPr txBox="1"/>
          <p:nvPr/>
        </p:nvSpPr>
        <p:spPr>
          <a:xfrm>
            <a:off x="7520305" y="14344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>
              <a:ea typeface="Calibri"/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D37D47-9C16-C24F-E0FB-3C6064C35CF4}"/>
              </a:ext>
            </a:extLst>
          </p:cNvPr>
          <p:cNvSpPr txBox="1"/>
          <p:nvPr/>
        </p:nvSpPr>
        <p:spPr>
          <a:xfrm>
            <a:off x="6299200" y="1971040"/>
            <a:ext cx="5638800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 b="1">
                <a:solidFill>
                  <a:srgbClr val="FF0000"/>
                </a:solidFill>
                <a:ea typeface="Calibri"/>
                <a:cs typeface="Calibri"/>
              </a:rPr>
              <a:t>引数</a:t>
            </a:r>
            <a:r>
              <a:rPr lang="ja-JP" altLang="en-US" sz="2800">
                <a:ea typeface="Calibri"/>
                <a:cs typeface="Calibri"/>
              </a:rPr>
              <a:t>は関数に渡す値</a:t>
            </a:r>
          </a:p>
          <a:p>
            <a:endParaRPr lang="ja-JP" altLang="en-US" sz="2800" dirty="0">
              <a:solidFill>
                <a:schemeClr val="accent1"/>
              </a:solidFill>
              <a:ea typeface="Calibri"/>
              <a:cs typeface="Calibri"/>
            </a:endParaRPr>
          </a:p>
          <a:p>
            <a:r>
              <a:rPr lang="ja-JP" altLang="en-US" sz="2800" b="1">
                <a:solidFill>
                  <a:schemeClr val="accent1"/>
                </a:solidFill>
                <a:ea typeface="Calibri"/>
                <a:cs typeface="Calibri"/>
              </a:rPr>
              <a:t>返り値</a:t>
            </a:r>
            <a:r>
              <a:rPr lang="ja-JP" altLang="en-US" sz="2800">
                <a:ea typeface="Calibri"/>
                <a:cs typeface="Calibri"/>
              </a:rPr>
              <a:t>は関数から返ってくる値</a:t>
            </a:r>
          </a:p>
          <a:p>
            <a:endParaRPr lang="ja-JP" altLang="en-US" sz="2800" dirty="0">
              <a:ea typeface="Calibri"/>
              <a:cs typeface="Calibri"/>
            </a:endParaRPr>
          </a:p>
          <a:p>
            <a:r>
              <a:rPr lang="ja-JP" altLang="en-US" sz="2800">
                <a:ea typeface="Calibri"/>
                <a:cs typeface="Calibri"/>
              </a:rPr>
              <a:t>関数を使用することを</a:t>
            </a:r>
            <a:endParaRPr lang="ja-JP" altLang="en-US" sz="2800" dirty="0">
              <a:ea typeface="Calibri"/>
              <a:cs typeface="Calibri"/>
            </a:endParaRPr>
          </a:p>
          <a:p>
            <a:r>
              <a:rPr lang="ja-JP" altLang="en-US" sz="2800" b="1">
                <a:ea typeface="Calibri"/>
                <a:cs typeface="Calibri"/>
              </a:rPr>
              <a:t>関数を呼び出す</a:t>
            </a:r>
            <a:r>
              <a:rPr lang="ja-JP" altLang="en-US" sz="2800">
                <a:ea typeface="Calibri"/>
                <a:cs typeface="Calibri"/>
              </a:rPr>
              <a:t>と言う</a:t>
            </a:r>
            <a:endParaRPr lang="ja-JP" altLang="en-US" sz="28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6129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>
            <a:extLst>
              <a:ext uri="{FF2B5EF4-FFF2-40B4-BE49-F238E27FC236}">
                <a16:creationId xmlns:a16="http://schemas.microsoft.com/office/drawing/2014/main" id="{038A8AAE-0390-7DAB-682E-3753F6593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24" y="1443427"/>
            <a:ext cx="4927600" cy="51037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E4AD58-ABAF-22D1-25C6-83D620BA7351}"/>
              </a:ext>
            </a:extLst>
          </p:cNvPr>
          <p:cNvSpPr txBox="1"/>
          <p:nvPr/>
        </p:nvSpPr>
        <p:spPr>
          <a:xfrm>
            <a:off x="762000" y="904240"/>
            <a:ext cx="14224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/>
              <a:t>引数の説明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7584BA-6590-5D9C-4BBC-E85D9F83C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038" y="-93745"/>
            <a:ext cx="143256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</a:t>
            </a:r>
            <a:endParaRPr kumimoji="1" lang="en-US">
              <a:ea typeface="ＭＳ Ｐゴシック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732AE3C-3227-6EB2-C245-EB39B7DB2552}"/>
              </a:ext>
            </a:extLst>
          </p:cNvPr>
          <p:cNvCxnSpPr/>
          <p:nvPr/>
        </p:nvCxnSpPr>
        <p:spPr>
          <a:xfrm flipV="1">
            <a:off x="4156075" y="5034915"/>
            <a:ext cx="640080" cy="50800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8AF27F2-D059-7E5C-55EE-BBBFDC718FC4}"/>
              </a:ext>
            </a:extLst>
          </p:cNvPr>
          <p:cNvCxnSpPr>
            <a:cxnSpLocks/>
          </p:cNvCxnSpPr>
          <p:nvPr/>
        </p:nvCxnSpPr>
        <p:spPr>
          <a:xfrm flipV="1">
            <a:off x="4775834" y="1265554"/>
            <a:ext cx="0" cy="378968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FBB5839-86C8-BC7C-D1D0-907D59E7312D}"/>
              </a:ext>
            </a:extLst>
          </p:cNvPr>
          <p:cNvCxnSpPr/>
          <p:nvPr/>
        </p:nvCxnSpPr>
        <p:spPr>
          <a:xfrm flipH="1">
            <a:off x="2653030" y="1276350"/>
            <a:ext cx="0" cy="5994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200678-9AA2-8CA8-D794-1B9C2636645D}"/>
              </a:ext>
            </a:extLst>
          </p:cNvPr>
          <p:cNvCxnSpPr>
            <a:cxnSpLocks/>
          </p:cNvCxnSpPr>
          <p:nvPr/>
        </p:nvCxnSpPr>
        <p:spPr>
          <a:xfrm flipH="1">
            <a:off x="2642233" y="1275713"/>
            <a:ext cx="2133600" cy="1016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D738710-0EF7-F36B-BBED-F6274F5B8101}"/>
              </a:ext>
            </a:extLst>
          </p:cNvPr>
          <p:cNvCxnSpPr>
            <a:cxnSpLocks/>
          </p:cNvCxnSpPr>
          <p:nvPr/>
        </p:nvCxnSpPr>
        <p:spPr>
          <a:xfrm flipV="1">
            <a:off x="4542155" y="5095875"/>
            <a:ext cx="640080" cy="50800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4D6BFBE-862B-93A3-4CC0-FF46E3BA58CD}"/>
              </a:ext>
            </a:extLst>
          </p:cNvPr>
          <p:cNvCxnSpPr>
            <a:cxnSpLocks/>
          </p:cNvCxnSpPr>
          <p:nvPr/>
        </p:nvCxnSpPr>
        <p:spPr>
          <a:xfrm flipH="1" flipV="1">
            <a:off x="5111114" y="818514"/>
            <a:ext cx="50800" cy="426720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25432AC-4D1C-B85F-42DD-F7F53E1D859B}"/>
              </a:ext>
            </a:extLst>
          </p:cNvPr>
          <p:cNvCxnSpPr>
            <a:cxnSpLocks/>
          </p:cNvCxnSpPr>
          <p:nvPr/>
        </p:nvCxnSpPr>
        <p:spPr>
          <a:xfrm flipV="1">
            <a:off x="3658234" y="818514"/>
            <a:ext cx="1432560" cy="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BD877F-7849-7871-4D6E-FCAC94E1B10F}"/>
              </a:ext>
            </a:extLst>
          </p:cNvPr>
          <p:cNvCxnSpPr>
            <a:cxnSpLocks/>
          </p:cNvCxnSpPr>
          <p:nvPr/>
        </p:nvCxnSpPr>
        <p:spPr>
          <a:xfrm flipH="1">
            <a:off x="3658870" y="819150"/>
            <a:ext cx="0" cy="10160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5E6A4FE-526C-BC74-EAB3-D373CF1C1085}"/>
              </a:ext>
            </a:extLst>
          </p:cNvPr>
          <p:cNvSpPr txBox="1"/>
          <p:nvPr/>
        </p:nvSpPr>
        <p:spPr>
          <a:xfrm>
            <a:off x="5955665" y="1322705"/>
            <a:ext cx="5852160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</a:rPr>
              <a:t>関数を呼び出す処理に来ると</a:t>
            </a:r>
            <a:endParaRPr lang="ja-JP" altLang="en-US" sz="3200">
              <a:ea typeface="ＭＳ Ｐゴシック"/>
              <a:cs typeface="Calibri"/>
            </a:endParaRPr>
          </a:p>
          <a:p>
            <a:pPr algn="l"/>
            <a:r>
              <a:rPr lang="ja-JP" altLang="en-US" sz="3200">
                <a:ea typeface="ＭＳ Ｐゴシック"/>
                <a:cs typeface="Calibri"/>
              </a:rPr>
              <a:t>処理が</a:t>
            </a:r>
            <a:r>
              <a:rPr lang="ja-JP" altLang="en-US" sz="3200" b="1">
                <a:solidFill>
                  <a:srgbClr val="FFC000"/>
                </a:solidFill>
                <a:ea typeface="ＭＳ Ｐゴシック"/>
                <a:cs typeface="Calibri"/>
              </a:rPr>
              <a:t>my_min</a:t>
            </a:r>
            <a:r>
              <a:rPr lang="ja-JP" altLang="en-US" sz="3200">
                <a:ea typeface="ＭＳ Ｐゴシック"/>
                <a:cs typeface="Calibri"/>
              </a:rPr>
              <a:t>関数の方に移る</a:t>
            </a:r>
            <a:endParaRPr lang="ja-JP" altLang="en-US" sz="3200" dirty="0">
              <a:ea typeface="ＭＳ Ｐゴシック"/>
              <a:cs typeface="Calibr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BBDAE7-3CC4-9D74-66B9-D4F06A7617FD}"/>
              </a:ext>
            </a:extLst>
          </p:cNvPr>
          <p:cNvSpPr txBox="1"/>
          <p:nvPr/>
        </p:nvSpPr>
        <p:spPr>
          <a:xfrm>
            <a:off x="5955664" y="3121025"/>
            <a:ext cx="6451600" cy="20722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3200">
                <a:ea typeface="ＭＳ Ｐゴシック"/>
                <a:cs typeface="Calibri"/>
              </a:rPr>
              <a:t>処理が移ったとき</a:t>
            </a:r>
          </a:p>
          <a:p>
            <a:r>
              <a:rPr lang="ja-JP" altLang="en-US" sz="3200" b="1">
                <a:solidFill>
                  <a:srgbClr val="FFC000"/>
                </a:solidFill>
                <a:ea typeface="ＭＳ Ｐゴシック"/>
                <a:cs typeface="Calibri"/>
              </a:rPr>
              <a:t>my_min</a:t>
            </a:r>
            <a:r>
              <a:rPr lang="ja-JP" altLang="en-US" sz="3200">
                <a:ea typeface="ＭＳ Ｐゴシック"/>
                <a:cs typeface="Calibri"/>
              </a:rPr>
              <a:t>の</a:t>
            </a:r>
            <a:r>
              <a:rPr lang="ja-JP" altLang="en-US" sz="3200" b="1">
                <a:highlight>
                  <a:srgbClr val="FFFF00"/>
                </a:highlight>
                <a:ea typeface="ＭＳ Ｐゴシック"/>
                <a:cs typeface="Calibri"/>
              </a:rPr>
              <a:t>引数</a:t>
            </a:r>
            <a:r>
              <a:rPr lang="ja-JP" altLang="en-US" sz="3200">
                <a:solidFill>
                  <a:srgbClr val="000000"/>
                </a:solidFill>
                <a:ea typeface="ＭＳ Ｐゴシック"/>
                <a:cs typeface="Calibri"/>
              </a:rPr>
              <a:t>である</a:t>
            </a:r>
            <a:r>
              <a:rPr lang="ja-JP" altLang="en-US" sz="3200" b="1">
                <a:solidFill>
                  <a:schemeClr val="accent1"/>
                </a:solidFill>
                <a:ea typeface="ＭＳ Ｐゴシック"/>
                <a:cs typeface="Calibri"/>
              </a:rPr>
              <a:t>x</a:t>
            </a:r>
            <a:r>
              <a:rPr lang="ja-JP" altLang="en-US" sz="3200">
                <a:ea typeface="ＭＳ Ｐゴシック"/>
                <a:cs typeface="Calibri"/>
              </a:rPr>
              <a:t>と</a:t>
            </a:r>
            <a:r>
              <a:rPr lang="ja-JP" altLang="en-US" sz="3200" b="1">
                <a:solidFill>
                  <a:srgbClr val="FF0000"/>
                </a:solidFill>
                <a:ea typeface="ＭＳ Ｐゴシック"/>
                <a:cs typeface="Calibri"/>
              </a:rPr>
              <a:t>y</a:t>
            </a:r>
            <a:r>
              <a:rPr lang="ja-JP" altLang="en-US" sz="3200">
                <a:ea typeface="ＭＳ Ｐゴシック"/>
                <a:cs typeface="Calibri"/>
              </a:rPr>
              <a:t>に</a:t>
            </a:r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関数呼び出し時に渡した(</a:t>
            </a:r>
            <a:r>
              <a:rPr lang="ja-JP" altLang="en-US" sz="3200" b="1">
                <a:solidFill>
                  <a:schemeClr val="accent1"/>
                </a:solidFill>
                <a:ea typeface="ＭＳ Ｐゴシック"/>
                <a:cs typeface="Calibri"/>
              </a:rPr>
              <a:t>10</a:t>
            </a:r>
            <a:r>
              <a:rPr lang="ja-JP" altLang="en-US" sz="3200">
                <a:ea typeface="ＭＳ Ｐゴシック"/>
                <a:cs typeface="Calibri"/>
              </a:rPr>
              <a:t>,</a:t>
            </a:r>
            <a:r>
              <a:rPr lang="ja-JP" altLang="en-US" sz="3200" b="1">
                <a:solidFill>
                  <a:srgbClr val="FF0000"/>
                </a:solidFill>
                <a:ea typeface="ＭＳ Ｐゴシック"/>
                <a:cs typeface="Calibri"/>
              </a:rPr>
              <a:t>5</a:t>
            </a:r>
            <a:r>
              <a:rPr lang="ja-JP" altLang="en-US" sz="3200">
                <a:ea typeface="ＭＳ Ｐゴシック"/>
                <a:cs typeface="Calibri"/>
              </a:rPr>
              <a:t>)</a:t>
            </a:r>
            <a:endParaRPr lang="ja-JP" altLang="en-US" sz="3200" dirty="0">
              <a:ea typeface="ＭＳ Ｐゴシック"/>
              <a:cs typeface="Calibri"/>
            </a:endParaRPr>
          </a:p>
          <a:p>
            <a:r>
              <a:rPr lang="ja-JP" altLang="en-US" sz="3200">
                <a:ea typeface="ＭＳ Ｐゴシック"/>
                <a:cs typeface="Calibri"/>
              </a:rPr>
              <a:t>がコピーされる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BC3399F-5F59-4EB8-03D2-D92AF0E6D9E7}"/>
              </a:ext>
            </a:extLst>
          </p:cNvPr>
          <p:cNvSpPr txBox="1"/>
          <p:nvPr/>
        </p:nvSpPr>
        <p:spPr>
          <a:xfrm>
            <a:off x="4124960" y="3647440"/>
            <a:ext cx="6604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rgbClr val="0070C0"/>
                </a:solidFill>
              </a:rPr>
              <a:t>10</a:t>
            </a:r>
            <a:endParaRPr lang="en-US" sz="3200" b="1" dirty="0">
              <a:solidFill>
                <a:srgbClr val="0070C0"/>
              </a:solidFill>
              <a:ea typeface="Calibri"/>
              <a:cs typeface="Calibri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66A05F9-49B0-89CE-D0F0-275BF7A95CE9}"/>
              </a:ext>
            </a:extLst>
          </p:cNvPr>
          <p:cNvSpPr txBox="1"/>
          <p:nvPr/>
        </p:nvSpPr>
        <p:spPr>
          <a:xfrm>
            <a:off x="5212079" y="3647440"/>
            <a:ext cx="38608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  <a:ea typeface="Calibri"/>
                <a:cs typeface="Calibri"/>
              </a:rPr>
              <a:t>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98ECEB-4F22-4007-671F-7BA5EEEF6367}"/>
              </a:ext>
            </a:extLst>
          </p:cNvPr>
          <p:cNvSpPr txBox="1"/>
          <p:nvPr/>
        </p:nvSpPr>
        <p:spPr>
          <a:xfrm>
            <a:off x="4863922" y="5518598"/>
            <a:ext cx="194900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400">
                <a:solidFill>
                  <a:srgbClr val="FFC000"/>
                </a:solidFill>
                <a:ea typeface="ＭＳ Ｐゴシック"/>
              </a:rPr>
              <a:t>関数呼び出し</a:t>
            </a:r>
            <a:endParaRPr lang="en-US" sz="2400">
              <a:solidFill>
                <a:srgbClr val="FFC000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3658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>
            <a:extLst>
              <a:ext uri="{FF2B5EF4-FFF2-40B4-BE49-F238E27FC236}">
                <a16:creationId xmlns:a16="http://schemas.microsoft.com/office/drawing/2014/main" id="{038A8AAE-0390-7DAB-682E-3753F6593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9604" y="1087827"/>
            <a:ext cx="4927600" cy="51037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E4AD58-ABAF-22D1-25C6-83D620BA7351}"/>
              </a:ext>
            </a:extLst>
          </p:cNvPr>
          <p:cNvSpPr txBox="1"/>
          <p:nvPr/>
        </p:nvSpPr>
        <p:spPr>
          <a:xfrm>
            <a:off x="751840" y="904240"/>
            <a:ext cx="1574800" cy="3794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>
                <a:ea typeface="ＭＳ Ｐゴシック"/>
              </a:rPr>
              <a:t>返り値の説明</a:t>
            </a:r>
            <a:endParaRPr lang="en-US" dirty="0">
              <a:ea typeface="ＭＳ Ｐゴシック"/>
              <a:cs typeface="Calibri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7584BA-6590-5D9C-4BBC-E85D9F83C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038" y="-93745"/>
            <a:ext cx="1432560" cy="1325563"/>
          </a:xfrm>
        </p:spPr>
        <p:txBody>
          <a:bodyPr/>
          <a:lstStyle/>
          <a:p>
            <a:r>
              <a:rPr lang="ja-JP" altLang="en-US">
                <a:ea typeface="ＭＳ Ｐゴシック"/>
                <a:cs typeface="Calibri Light"/>
              </a:rPr>
              <a:t>関数</a:t>
            </a:r>
            <a:endParaRPr kumimoji="1" lang="en-US">
              <a:ea typeface="ＭＳ Ｐゴシック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1507D2-5F5A-68CA-F61A-D96A1E94926B}"/>
              </a:ext>
            </a:extLst>
          </p:cNvPr>
          <p:cNvSpPr txBox="1"/>
          <p:nvPr/>
        </p:nvSpPr>
        <p:spPr>
          <a:xfrm>
            <a:off x="304800" y="1361440"/>
            <a:ext cx="611632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ja-JP" altLang="en-US" sz="2800" b="1">
                <a:solidFill>
                  <a:srgbClr val="0070C0"/>
                </a:solidFill>
                <a:ea typeface="ＭＳ Ｐゴシック"/>
              </a:rPr>
              <a:t>返り値</a:t>
            </a:r>
            <a:r>
              <a:rPr lang="ja-JP" altLang="en-US" sz="2800">
                <a:ea typeface="ＭＳ Ｐゴシック"/>
              </a:rPr>
              <a:t>とは関数の処理が終わった後に</a:t>
            </a:r>
            <a:endParaRPr lang="ja-JP" altLang="en-US" sz="2800">
              <a:ea typeface="ＭＳ Ｐゴシック"/>
              <a:cs typeface="Calibri"/>
            </a:endParaRPr>
          </a:p>
          <a:p>
            <a:r>
              <a:rPr lang="ja-JP" altLang="en-US" sz="2800">
                <a:ea typeface="ＭＳ Ｐゴシック"/>
                <a:cs typeface="Calibri"/>
              </a:rPr>
              <a:t>関数から返ってくる値である</a:t>
            </a:r>
            <a:endParaRPr lang="ja-JP" altLang="en-US" sz="2400" dirty="0">
              <a:ea typeface="ＭＳ Ｐゴシック"/>
              <a:cs typeface="Calibri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7CCA540-5F91-96D5-C6BF-D631B7C1DA33}"/>
              </a:ext>
            </a:extLst>
          </p:cNvPr>
          <p:cNvCxnSpPr/>
          <p:nvPr/>
        </p:nvCxnSpPr>
        <p:spPr>
          <a:xfrm flipV="1">
            <a:off x="5374640" y="2565400"/>
            <a:ext cx="1991360" cy="2032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FF2C1B0-8A11-444C-3253-4BF907E47E50}"/>
              </a:ext>
            </a:extLst>
          </p:cNvPr>
          <p:cNvCxnSpPr>
            <a:cxnSpLocks/>
          </p:cNvCxnSpPr>
          <p:nvPr/>
        </p:nvCxnSpPr>
        <p:spPr>
          <a:xfrm flipV="1">
            <a:off x="5364479" y="2565400"/>
            <a:ext cx="10160" cy="215392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4A491F0-EC61-FCAB-709E-3CFF175682C7}"/>
              </a:ext>
            </a:extLst>
          </p:cNvPr>
          <p:cNvCxnSpPr>
            <a:cxnSpLocks/>
          </p:cNvCxnSpPr>
          <p:nvPr/>
        </p:nvCxnSpPr>
        <p:spPr>
          <a:xfrm>
            <a:off x="5374640" y="4709160"/>
            <a:ext cx="3820160" cy="60960"/>
          </a:xfrm>
          <a:prstGeom prst="straightConnector1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5BFA495-03BA-7C59-C2FF-9151D8D1122C}"/>
              </a:ext>
            </a:extLst>
          </p:cNvPr>
          <p:cNvCxnSpPr/>
          <p:nvPr/>
        </p:nvCxnSpPr>
        <p:spPr>
          <a:xfrm>
            <a:off x="9185275" y="4740275"/>
            <a:ext cx="10160" cy="5689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025BBB-07C1-93CE-71F9-87F54D2803F3}"/>
              </a:ext>
            </a:extLst>
          </p:cNvPr>
          <p:cNvCxnSpPr>
            <a:cxnSpLocks/>
          </p:cNvCxnSpPr>
          <p:nvPr/>
        </p:nvCxnSpPr>
        <p:spPr>
          <a:xfrm>
            <a:off x="5831840" y="3479800"/>
            <a:ext cx="1534160" cy="1016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FC69C5-5BE5-6437-8549-73CECCF053D1}"/>
              </a:ext>
            </a:extLst>
          </p:cNvPr>
          <p:cNvCxnSpPr>
            <a:cxnSpLocks/>
          </p:cNvCxnSpPr>
          <p:nvPr/>
        </p:nvCxnSpPr>
        <p:spPr>
          <a:xfrm flipV="1">
            <a:off x="5811518" y="3500120"/>
            <a:ext cx="10160" cy="87376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A854ECA-AF67-4B79-4258-44276E940D5C}"/>
              </a:ext>
            </a:extLst>
          </p:cNvPr>
          <p:cNvCxnSpPr>
            <a:cxnSpLocks/>
          </p:cNvCxnSpPr>
          <p:nvPr/>
        </p:nvCxnSpPr>
        <p:spPr>
          <a:xfrm>
            <a:off x="5821679" y="4384040"/>
            <a:ext cx="3677920" cy="71120"/>
          </a:xfrm>
          <a:prstGeom prst="straightConnector1">
            <a:avLst/>
          </a:prstGeom>
          <a:ln>
            <a:solidFill>
              <a:srgbClr val="FF000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FC7EF3-0D6A-5FC9-B7F5-0DE0A21926E1}"/>
              </a:ext>
            </a:extLst>
          </p:cNvPr>
          <p:cNvCxnSpPr>
            <a:cxnSpLocks/>
          </p:cNvCxnSpPr>
          <p:nvPr/>
        </p:nvCxnSpPr>
        <p:spPr>
          <a:xfrm>
            <a:off x="9500235" y="4455795"/>
            <a:ext cx="10160" cy="85344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FDF4719-C286-8DC0-F147-1DE94B8AA317}"/>
              </a:ext>
            </a:extLst>
          </p:cNvPr>
          <p:cNvSpPr txBox="1"/>
          <p:nvPr/>
        </p:nvSpPr>
        <p:spPr>
          <a:xfrm>
            <a:off x="4886959" y="3586480"/>
            <a:ext cx="42672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rgbClr val="0070C0"/>
                </a:solidFill>
                <a:ea typeface="Calibri"/>
                <a:cs typeface="Calibri"/>
              </a:rPr>
              <a:t>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93C1B5-138C-A0DC-8DD1-566D1946F965}"/>
              </a:ext>
            </a:extLst>
          </p:cNvPr>
          <p:cNvSpPr txBox="1"/>
          <p:nvPr/>
        </p:nvSpPr>
        <p:spPr>
          <a:xfrm>
            <a:off x="5425439" y="3586480"/>
            <a:ext cx="38608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  <a:ea typeface="Calibri"/>
                <a:cs typeface="Calibri"/>
              </a:rPr>
              <a:t>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970F96C-4740-5E36-D28D-16DEE1AB41EF}"/>
              </a:ext>
            </a:extLst>
          </p:cNvPr>
          <p:cNvSpPr txBox="1"/>
          <p:nvPr/>
        </p:nvSpPr>
        <p:spPr>
          <a:xfrm>
            <a:off x="193040" y="2529840"/>
            <a:ext cx="480568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 b="1">
                <a:solidFill>
                  <a:srgbClr val="7030A0"/>
                </a:solidFill>
                <a:ea typeface="ＭＳ Ｐゴシック"/>
                <a:cs typeface="Calibri"/>
              </a:rPr>
              <a:t>return</a:t>
            </a:r>
            <a:r>
              <a:rPr lang="ja-JP" altLang="en-US" sz="2800">
                <a:ea typeface="ＭＳ Ｐゴシック"/>
                <a:cs typeface="Calibri"/>
              </a:rPr>
              <a:t>文を使うと値を返せる</a:t>
            </a:r>
            <a:endParaRPr lang="ja-JP" altLang="en-US" sz="2800" dirty="0">
              <a:ea typeface="ＭＳ Ｐゴシック"/>
              <a:cs typeface="Calibri"/>
            </a:endParaRPr>
          </a:p>
          <a:p>
            <a:r>
              <a:rPr lang="ja-JP" altLang="en-US" sz="2800" b="1">
                <a:solidFill>
                  <a:srgbClr val="FFC000"/>
                </a:solidFill>
                <a:ea typeface="ＭＳ Ｐゴシック"/>
                <a:cs typeface="Calibri"/>
              </a:rPr>
              <a:t>my_min</a:t>
            </a:r>
            <a:r>
              <a:rPr lang="ja-JP" altLang="en-US" sz="2800">
                <a:ea typeface="ＭＳ Ｐゴシック"/>
                <a:cs typeface="Calibri"/>
              </a:rPr>
              <a:t>関数では</a:t>
            </a:r>
            <a:endParaRPr lang="ja-JP" altLang="en-US" sz="2800" dirty="0">
              <a:ea typeface="ＭＳ Ｐゴシック"/>
              <a:cs typeface="Calibri"/>
            </a:endParaRPr>
          </a:p>
          <a:p>
            <a:r>
              <a:rPr lang="ja-JP" altLang="en-US" sz="2800">
                <a:solidFill>
                  <a:srgbClr val="0070C0"/>
                </a:solidFill>
                <a:ea typeface="ＭＳ Ｐゴシック"/>
                <a:cs typeface="Calibri"/>
              </a:rPr>
              <a:t>x</a:t>
            </a:r>
            <a:r>
              <a:rPr lang="ja-JP" altLang="en-US" sz="2800">
                <a:ea typeface="ＭＳ Ｐゴシック"/>
                <a:cs typeface="Calibri"/>
              </a:rPr>
              <a:t>が</a:t>
            </a:r>
            <a:r>
              <a:rPr lang="ja-JP" altLang="en-US" sz="2800">
                <a:solidFill>
                  <a:srgbClr val="FF0000"/>
                </a:solidFill>
                <a:ea typeface="ＭＳ Ｐゴシック"/>
                <a:cs typeface="Calibri"/>
              </a:rPr>
              <a:t>y</a:t>
            </a:r>
            <a:r>
              <a:rPr lang="ja-JP" altLang="en-US" sz="2800">
                <a:ea typeface="ＭＳ Ｐゴシック"/>
                <a:cs typeface="Calibri"/>
              </a:rPr>
              <a:t>より小さい場合</a:t>
            </a:r>
            <a:r>
              <a:rPr lang="ja-JP" altLang="en-US" sz="2800">
                <a:solidFill>
                  <a:srgbClr val="0070C0"/>
                </a:solidFill>
                <a:ea typeface="ＭＳ Ｐゴシック"/>
                <a:cs typeface="Calibri"/>
              </a:rPr>
              <a:t>x</a:t>
            </a:r>
            <a:r>
              <a:rPr lang="ja-JP" altLang="en-US" sz="2800">
                <a:ea typeface="ＭＳ Ｐゴシック"/>
                <a:cs typeface="Calibri"/>
              </a:rPr>
              <a:t>を</a:t>
            </a:r>
            <a:endParaRPr lang="ja-JP" altLang="en-US" sz="2800" dirty="0">
              <a:ea typeface="ＭＳ Ｐゴシック"/>
              <a:cs typeface="Calibri"/>
            </a:endParaRPr>
          </a:p>
          <a:p>
            <a:r>
              <a:rPr lang="ja-JP" altLang="en-US" sz="2800">
                <a:solidFill>
                  <a:srgbClr val="FF0000"/>
                </a:solidFill>
                <a:ea typeface="ＭＳ Ｐゴシック"/>
                <a:cs typeface="Calibri"/>
              </a:rPr>
              <a:t>y</a:t>
            </a:r>
            <a:r>
              <a:rPr lang="ja-JP" altLang="en-US" sz="2800">
                <a:ea typeface="ＭＳ Ｐゴシック"/>
                <a:cs typeface="Calibri"/>
              </a:rPr>
              <a:t>が</a:t>
            </a:r>
            <a:r>
              <a:rPr lang="ja-JP" altLang="en-US" sz="2800">
                <a:solidFill>
                  <a:srgbClr val="0070C0"/>
                </a:solidFill>
                <a:ea typeface="ＭＳ Ｐゴシック"/>
                <a:cs typeface="Calibri"/>
              </a:rPr>
              <a:t>x</a:t>
            </a:r>
            <a:r>
              <a:rPr lang="ja-JP" altLang="en-US" sz="2800">
                <a:ea typeface="ＭＳ Ｐゴシック"/>
                <a:cs typeface="Calibri"/>
              </a:rPr>
              <a:t>以下の場合</a:t>
            </a:r>
            <a:r>
              <a:rPr lang="ja-JP" altLang="en-US" sz="2800">
                <a:solidFill>
                  <a:srgbClr val="FF0000"/>
                </a:solidFill>
                <a:ea typeface="ＭＳ Ｐゴシック"/>
                <a:cs typeface="Calibri"/>
              </a:rPr>
              <a:t>y</a:t>
            </a:r>
            <a:r>
              <a:rPr lang="ja-JP" altLang="en-US" sz="2800">
                <a:ea typeface="ＭＳ Ｐゴシック"/>
                <a:cs typeface="Calibri"/>
              </a:rPr>
              <a:t>を</a:t>
            </a:r>
            <a:endParaRPr lang="ja-JP" altLang="en-US" sz="2800" dirty="0">
              <a:ea typeface="ＭＳ Ｐゴシック"/>
              <a:cs typeface="Calibri"/>
            </a:endParaRPr>
          </a:p>
          <a:p>
            <a:pPr algn="l"/>
            <a:r>
              <a:rPr lang="ja-JP" altLang="en-US" sz="2800">
                <a:ea typeface="ＭＳ Ｐゴシック"/>
                <a:cs typeface="Calibri"/>
              </a:rPr>
              <a:t>返している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838D09-4120-C674-0F39-6D523B6E4560}"/>
              </a:ext>
            </a:extLst>
          </p:cNvPr>
          <p:cNvSpPr txBox="1"/>
          <p:nvPr/>
        </p:nvSpPr>
        <p:spPr>
          <a:xfrm>
            <a:off x="193040" y="5232400"/>
            <a:ext cx="6116320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ja-JP" altLang="en-US" sz="2800">
                <a:solidFill>
                  <a:srgbClr val="7030A0"/>
                </a:solidFill>
                <a:ea typeface="ＭＳ Ｐゴシック"/>
                <a:cs typeface="Calibri"/>
              </a:rPr>
              <a:t>return</a:t>
            </a:r>
            <a:r>
              <a:rPr lang="ja-JP" altLang="en-US" sz="2800">
                <a:ea typeface="ＭＳ Ｐゴシック"/>
                <a:cs typeface="Calibri"/>
              </a:rPr>
              <a:t>文を使うと関数の処理は終了し</a:t>
            </a:r>
            <a:endParaRPr lang="ja-JP" altLang="en-US" sz="2800" dirty="0">
              <a:ea typeface="ＭＳ Ｐゴシック"/>
              <a:cs typeface="Calibri"/>
            </a:endParaRPr>
          </a:p>
          <a:p>
            <a:r>
              <a:rPr lang="ja-JP" altLang="en-US" sz="2800">
                <a:ea typeface="ＭＳ Ｐゴシック"/>
                <a:cs typeface="Calibri"/>
              </a:rPr>
              <a:t>関数内のその後の処理は行われない</a:t>
            </a:r>
            <a:endParaRPr lang="ja-JP" altLang="en-US" sz="2800" dirty="0">
              <a:ea typeface="ＭＳ Ｐゴシック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5670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52496" y="-196215"/>
            <a:ext cx="13242432" cy="7439978"/>
          </a:xfrm>
        </p:spPr>
      </p:pic>
    </p:spTree>
    <p:extLst>
      <p:ext uri="{BB962C8B-B14F-4D97-AF65-F5344CB8AC3E}">
        <p14:creationId xmlns:p14="http://schemas.microsoft.com/office/powerpoint/2010/main" val="3289013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EBF68-A275-A380-9DDB-E05F09B1F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B5BBCD7-E197-052F-AF24-AD6F4916C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44594" y="-196215"/>
            <a:ext cx="13226627" cy="7439978"/>
          </a:xfrm>
        </p:spPr>
      </p:pic>
    </p:spTree>
    <p:extLst>
      <p:ext uri="{BB962C8B-B14F-4D97-AF65-F5344CB8AC3E}">
        <p14:creationId xmlns:p14="http://schemas.microsoft.com/office/powerpoint/2010/main" val="479347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ファセット">
  <a:themeElements>
    <a:clrScheme name="ファセット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ファセット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ファセッ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ワイド画面</PresentationFormat>
  <Paragraphs>0</Paragraphs>
  <Slides>46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2</vt:i4>
      </vt:variant>
      <vt:variant>
        <vt:lpstr>スライド タイトル</vt:lpstr>
      </vt:variant>
      <vt:variant>
        <vt:i4>46</vt:i4>
      </vt:variant>
    </vt:vector>
  </HeadingPairs>
  <TitlesOfParts>
    <vt:vector size="48" baseType="lpstr">
      <vt:lpstr>Office テーマ</vt:lpstr>
      <vt:lpstr>ファセット</vt:lpstr>
      <vt:lpstr>PowerPoint プレゼンテーション</vt:lpstr>
      <vt:lpstr>関数</vt:lpstr>
      <vt:lpstr>関数</vt:lpstr>
      <vt:lpstr>関数</vt:lpstr>
      <vt:lpstr>関数の説明</vt:lpstr>
      <vt:lpstr>関数</vt:lpstr>
      <vt:lpstr>関数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関数の宣言</vt:lpstr>
      <vt:lpstr>関数の宣言</vt:lpstr>
      <vt:lpstr>関数の例</vt:lpstr>
      <vt:lpstr>関数の例</vt:lpstr>
      <vt:lpstr>実は</vt:lpstr>
      <vt:lpstr>問題</vt:lpstr>
      <vt:lpstr>問題 解答</vt:lpstr>
      <vt:lpstr>関数を呼び出せる範囲</vt:lpstr>
      <vt:lpstr>プロトタイプ宣言</vt:lpstr>
      <vt:lpstr>値渡し</vt:lpstr>
      <vt:lpstr>参照渡し</vt:lpstr>
      <vt:lpstr>問題</vt:lpstr>
      <vt:lpstr>答え</vt:lpstr>
      <vt:lpstr>細かい話</vt:lpstr>
      <vt:lpstr>関数 問題</vt:lpstr>
      <vt:lpstr>関数問題2</vt:lpstr>
      <vt:lpstr>関数 問題 解答</vt:lpstr>
      <vt:lpstr>配列 問題2</vt:lpstr>
      <vt:lpstr>関数 問題2 解答</vt:lpstr>
      <vt:lpstr>時間が余った人は</vt:lpstr>
      <vt:lpstr>文字列の話</vt:lpstr>
      <vt:lpstr>文字列の話</vt:lpstr>
      <vt:lpstr>文字列の話</vt:lpstr>
      <vt:lpstr>細かい話</vt:lpstr>
      <vt:lpstr>文字列の問題</vt:lpstr>
      <vt:lpstr>文字列 問題 解答</vt:lpstr>
      <vt:lpstr>文字列の問題2</vt:lpstr>
      <vt:lpstr>文字列の問題2 解答</vt:lpstr>
      <vt:lpstr>時間が余った人は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1477</cp:revision>
  <dcterms:created xsi:type="dcterms:W3CDTF">2022-05-17T14:07:01Z</dcterms:created>
  <dcterms:modified xsi:type="dcterms:W3CDTF">2022-05-21T05:43:28Z</dcterms:modified>
</cp:coreProperties>
</file>

<file path=docProps/thumbnail.jpeg>
</file>